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8" r:id="rId4"/>
    <p:sldId id="271" r:id="rId5"/>
    <p:sldId id="293" r:id="rId6"/>
    <p:sldId id="292" r:id="rId7"/>
    <p:sldId id="294" r:id="rId8"/>
    <p:sldId id="264" r:id="rId9"/>
    <p:sldId id="303" r:id="rId10"/>
    <p:sldId id="304" r:id="rId11"/>
    <p:sldId id="295" r:id="rId12"/>
    <p:sldId id="296" r:id="rId13"/>
    <p:sldId id="300" r:id="rId14"/>
    <p:sldId id="272" r:id="rId15"/>
    <p:sldId id="299" r:id="rId16"/>
    <p:sldId id="301" r:id="rId17"/>
    <p:sldId id="268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1890" userDrawn="1">
          <p15:clr>
            <a:srgbClr val="A4A3A4"/>
          </p15:clr>
        </p15:guide>
        <p15:guide id="7" pos="7378" userDrawn="1">
          <p15:clr>
            <a:srgbClr val="A4A3A4"/>
          </p15:clr>
        </p15:guide>
        <p15:guide id="8" pos="4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5232" autoAdjust="0"/>
  </p:normalViewPr>
  <p:slideViewPr>
    <p:cSldViewPr showGuides="1">
      <p:cViewPr>
        <p:scale>
          <a:sx n="75" d="100"/>
          <a:sy n="75" d="100"/>
        </p:scale>
        <p:origin x="499" y="43"/>
      </p:cViewPr>
      <p:guideLst>
        <p:guide orient="horz" pos="2160"/>
        <p:guide pos="3840"/>
        <p:guide pos="302"/>
        <p:guide orient="horz" pos="300"/>
        <p:guide orient="horz" pos="4020"/>
        <p:guide pos="1890"/>
        <p:guide pos="7378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754-33CB-4CED-B598-868AE40E871D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F363-BE86-4D7A-8942-DA1266F9C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7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e470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e470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F363-BE86-4D7A-8942-DA1266F9C0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5f7c9f3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5f7c9f3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Briefly explain why GW can be used to measure DM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7104fa7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7104fa7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The system we investigate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2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Explain all the variables</a:t>
            </a:r>
          </a:p>
          <a:p>
            <a:r>
              <a:rPr lang="en-US" altLang="zh-CN" dirty="0"/>
              <a:t>2. How </a:t>
            </a:r>
            <a:r>
              <a:rPr lang="en-HK" altLang="zh-CN" dirty="0"/>
              <a:t>to</a:t>
            </a:r>
            <a:r>
              <a:rPr lang="zh-CN" altLang="en-US" dirty="0"/>
              <a:t> </a:t>
            </a:r>
            <a:r>
              <a:rPr lang="en-HK" altLang="zh-CN" dirty="0"/>
              <a:t>derive</a:t>
            </a:r>
            <a:r>
              <a:rPr lang="zh-CN" altLang="en-US" dirty="0"/>
              <a:t> </a:t>
            </a:r>
            <a:r>
              <a:rPr lang="en-HK" altLang="zh-CN" dirty="0"/>
              <a:t>the</a:t>
            </a:r>
            <a:r>
              <a:rPr lang="zh-CN" altLang="en-US" dirty="0"/>
              <a:t> </a:t>
            </a:r>
            <a:r>
              <a:rPr lang="en-HK" altLang="zh-CN" dirty="0"/>
              <a:t>waveform ( mention Taylor expansion and delta &lt; &lt;1) </a:t>
            </a:r>
          </a:p>
          <a:p>
            <a:r>
              <a:rPr lang="en-HK" dirty="0"/>
              <a:t>3. Perturbed model independent wave form mention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BF363-BE86-4D7A-8942-DA1266F9C0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0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Vary alpha and rho to see when the model fails.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BF363-BE86-4D7A-8942-DA1266F9C0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7104fa7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7104fa7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46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#</a:t>
            </a:r>
            <a:r>
              <a:rPr kumimoji="1" lang="en-US" altLang="zh-CN" baseline="0" dirty="0"/>
              <a:t> 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{1}{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\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{{\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mathcal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{M}}^{5/6}}{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^{7/6}} 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^{- 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mr-IN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mr-I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)}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2E03-CF73-5B4C-BC0E-CF251559B08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21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F363-BE86-4D7A-8942-DA1266F9C0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24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08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18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3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8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0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5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2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53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3BD6-01F5-4269-9D87-2418AFBD4849}" type="datetimeFigureOut">
              <a:rPr lang="zh-CN" altLang="en-US" smtClean="0"/>
              <a:t>2018/12/30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08168" y="2103239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Antelope H" panose="00000400000000000000" pitchFamily="2" charset="0"/>
              </a:rPr>
              <a:t>WHO</a:t>
            </a:r>
            <a:endParaRPr lang="zh-CN" altLang="en-US" sz="5400" spc="300" dirty="0">
              <a:solidFill>
                <a:schemeClr val="bg1"/>
              </a:solidFill>
              <a:latin typeface="Antelope H" panose="00000400000000000000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0803" y="2561706"/>
            <a:ext cx="143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   WAS  ? 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88088" y="3026569"/>
            <a:ext cx="446449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444665-EC8A-44F7-B025-4303BD919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0"/>
            <a:ext cx="19426870" cy="7588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022B20-4B2C-4592-A2EC-415115C8A150}"/>
              </a:ext>
            </a:extLst>
          </p:cNvPr>
          <p:cNvSpPr/>
          <p:nvPr/>
        </p:nvSpPr>
        <p:spPr>
          <a:xfrm>
            <a:off x="479376" y="1037380"/>
            <a:ext cx="7464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3600" dirty="0">
                <a:solidFill>
                  <a:schemeClr val="bg1"/>
                </a:solidFill>
                <a:latin typeface="Open Sans" panose="020B0606030504020204" pitchFamily="34" charset="0"/>
              </a:rPr>
              <a:t>Measuring dark matter distribution around supermassive black hole with LISA</a:t>
            </a:r>
            <a:endParaRPr lang="en-HK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E99CD-02E3-45CB-AF87-5AFB5683BC59}"/>
              </a:ext>
            </a:extLst>
          </p:cNvPr>
          <p:cNvSpPr txBox="1"/>
          <p:nvPr/>
        </p:nvSpPr>
        <p:spPr>
          <a:xfrm>
            <a:off x="2639616" y="382908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Speaker: </a:t>
            </a:r>
            <a:r>
              <a:rPr lang="en-US" dirty="0" err="1">
                <a:solidFill>
                  <a:schemeClr val="bg1"/>
                </a:solidFill>
              </a:rPr>
              <a:t>Rongzi</a:t>
            </a:r>
            <a:r>
              <a:rPr lang="en-US" dirty="0">
                <a:solidFill>
                  <a:schemeClr val="bg1"/>
                </a:solidFill>
              </a:rPr>
              <a:t> ZHOU</a:t>
            </a:r>
          </a:p>
          <a:p>
            <a:r>
              <a:rPr lang="en-US" dirty="0">
                <a:solidFill>
                  <a:schemeClr val="bg1"/>
                </a:solidFill>
              </a:rPr>
              <a:t>The Chinese University of Hong Kong</a:t>
            </a:r>
            <a:endParaRPr lang="en-H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9D512-DFD2-45B4-A080-E46F766A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59" y="1124744"/>
            <a:ext cx="3381375" cy="1343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AF54E-CD72-4F31-B8F7-E3C3C913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3861048"/>
            <a:ext cx="11868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4">
            <a:extLst>
              <a:ext uri="{FF2B5EF4-FFF2-40B4-BE49-F238E27FC236}">
                <a16:creationId xmlns:a16="http://schemas.microsoft.com/office/drawing/2014/main" id="{452C6726-0AA6-45D5-910A-4453A357D2C1}"/>
              </a:ext>
            </a:extLst>
          </p:cNvPr>
          <p:cNvSpPr txBox="1">
            <a:spLocks/>
          </p:cNvSpPr>
          <p:nvPr/>
        </p:nvSpPr>
        <p:spPr>
          <a:xfrm>
            <a:off x="-144355" y="-99392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HK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Test some parameters</a:t>
            </a:r>
            <a:endParaRPr lang="en-US" sz="4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436D8-97D8-45F5-B62B-091402A1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8" y="776294"/>
            <a:ext cx="4635750" cy="2039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1D5D7-6667-469C-B998-A418B101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3" y="2647945"/>
            <a:ext cx="4616810" cy="186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9ED14-9FE0-49AB-AAFC-A7DBAF49E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320" y="123692"/>
            <a:ext cx="5257791" cy="2126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FD3F8-2E80-4E95-BA64-3671F087E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63" y="4363766"/>
            <a:ext cx="4668515" cy="1899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4D9B50-B192-4311-ABC8-0AF052B1810F}"/>
                  </a:ext>
                </a:extLst>
              </p:cNvPr>
              <p:cNvSpPr txBox="1"/>
              <p:nvPr/>
            </p:nvSpPr>
            <p:spPr>
              <a:xfrm>
                <a:off x="494707" y="6176337"/>
                <a:ext cx="416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4D9B50-B192-4311-ABC8-0AF052B18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" y="6176337"/>
                <a:ext cx="416716" cy="276999"/>
              </a:xfrm>
              <a:prstGeom prst="rect">
                <a:avLst/>
              </a:prstGeom>
              <a:blipFill>
                <a:blip r:embed="rId7"/>
                <a:stretch>
                  <a:fillRect l="-11594" t="-4348" r="-5797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253E2-C5A0-43FA-8A74-48841C086EC9}"/>
                  </a:ext>
                </a:extLst>
              </p:cNvPr>
              <p:cNvSpPr txBox="1"/>
              <p:nvPr/>
            </p:nvSpPr>
            <p:spPr>
              <a:xfrm>
                <a:off x="1862859" y="6165304"/>
                <a:ext cx="41671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253E2-C5A0-43FA-8A74-48841C08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59" y="6165304"/>
                <a:ext cx="416717" cy="280077"/>
              </a:xfrm>
              <a:prstGeom prst="rect">
                <a:avLst/>
              </a:prstGeom>
              <a:blipFill>
                <a:blip r:embed="rId8"/>
                <a:stretch>
                  <a:fillRect l="-13235" t="-4348" r="-7353" b="-869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D54A20-EB00-4796-A2AD-56466F5E170F}"/>
                  </a:ext>
                </a:extLst>
              </p:cNvPr>
              <p:cNvSpPr txBox="1"/>
              <p:nvPr/>
            </p:nvSpPr>
            <p:spPr>
              <a:xfrm>
                <a:off x="3174335" y="6165304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D54A20-EB00-4796-A2AD-56466F5E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35" y="6165304"/>
                <a:ext cx="416717" cy="276999"/>
              </a:xfrm>
              <a:prstGeom prst="rect">
                <a:avLst/>
              </a:prstGeom>
              <a:blipFill>
                <a:blip r:embed="rId9"/>
                <a:stretch>
                  <a:fillRect l="-13235" t="-4348" r="-5882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0EE388-4D9C-4A99-8185-E57DA54D313A}"/>
                  </a:ext>
                </a:extLst>
              </p:cNvPr>
              <p:cNvSpPr txBox="1"/>
              <p:nvPr/>
            </p:nvSpPr>
            <p:spPr>
              <a:xfrm>
                <a:off x="4383139" y="6165304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0EE388-4D9C-4A99-8185-E57DA54D3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139" y="6165304"/>
                <a:ext cx="416717" cy="276999"/>
              </a:xfrm>
              <a:prstGeom prst="rect">
                <a:avLst/>
              </a:prstGeom>
              <a:blipFill>
                <a:blip r:embed="rId10"/>
                <a:stretch>
                  <a:fillRect l="-11765" t="-4348" r="-7353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9190722-B66B-46DD-A880-A226664D1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415" y="2187020"/>
            <a:ext cx="5175363" cy="2126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4F034-9420-4E9C-85C7-6F5B051B33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8635" y="4250348"/>
            <a:ext cx="5269476" cy="2126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A34BDA-5CC5-48A5-9973-9FF125E04619}"/>
                  </a:ext>
                </a:extLst>
              </p:cNvPr>
              <p:cNvSpPr txBox="1"/>
              <p:nvPr/>
            </p:nvSpPr>
            <p:spPr>
              <a:xfrm>
                <a:off x="6528048" y="6248345"/>
                <a:ext cx="416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A34BDA-5CC5-48A5-9973-9FF125E04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6248345"/>
                <a:ext cx="416716" cy="276999"/>
              </a:xfrm>
              <a:prstGeom prst="rect">
                <a:avLst/>
              </a:prstGeom>
              <a:blipFill>
                <a:blip r:embed="rId13"/>
                <a:stretch>
                  <a:fillRect l="-13235" t="-4444" r="-5882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E5494-811C-4651-AD5A-271A96980F25}"/>
                  </a:ext>
                </a:extLst>
              </p:cNvPr>
              <p:cNvSpPr txBox="1"/>
              <p:nvPr/>
            </p:nvSpPr>
            <p:spPr>
              <a:xfrm>
                <a:off x="7983539" y="6237312"/>
                <a:ext cx="41671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E5494-811C-4651-AD5A-271A96980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39" y="6237312"/>
                <a:ext cx="416717" cy="280077"/>
              </a:xfrm>
              <a:prstGeom prst="rect">
                <a:avLst/>
              </a:prstGeom>
              <a:blipFill>
                <a:blip r:embed="rId14"/>
                <a:stretch>
                  <a:fillRect l="-13235" t="-4348" r="-7353" b="-869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66610-61CC-48D7-A158-72745C103AFE}"/>
                  </a:ext>
                </a:extLst>
              </p:cNvPr>
              <p:cNvSpPr txBox="1"/>
              <p:nvPr/>
            </p:nvSpPr>
            <p:spPr>
              <a:xfrm>
                <a:off x="9423699" y="6248345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66610-61CC-48D7-A158-72745C103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699" y="6248345"/>
                <a:ext cx="416717" cy="276999"/>
              </a:xfrm>
              <a:prstGeom prst="rect">
                <a:avLst/>
              </a:prstGeom>
              <a:blipFill>
                <a:blip r:embed="rId15"/>
                <a:stretch>
                  <a:fillRect l="-13235" t="-4444" r="-5882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A4057E-650C-4FE7-BD3F-8D6B58A3E59E}"/>
                  </a:ext>
                </a:extLst>
              </p:cNvPr>
              <p:cNvSpPr txBox="1"/>
              <p:nvPr/>
            </p:nvSpPr>
            <p:spPr>
              <a:xfrm>
                <a:off x="10935867" y="6309320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A4057E-650C-4FE7-BD3F-8D6B58A3E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867" y="6309320"/>
                <a:ext cx="416717" cy="276999"/>
              </a:xfrm>
              <a:prstGeom prst="rect">
                <a:avLst/>
              </a:prstGeom>
              <a:blipFill>
                <a:blip r:embed="rId16"/>
                <a:stretch>
                  <a:fillRect l="-13235" t="-4444" r="-5882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751EED3-E1BD-4A5C-99BD-D83B070A7C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9733" y="1675374"/>
            <a:ext cx="1209675" cy="1724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CA3011-5267-4C6A-9745-14D1F3105476}"/>
                  </a:ext>
                </a:extLst>
              </p:cNvPr>
              <p:cNvSpPr txBox="1"/>
              <p:nvPr/>
            </p:nvSpPr>
            <p:spPr>
              <a:xfrm>
                <a:off x="119336" y="764704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CA3011-5267-4C6A-9745-14D1F3105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764704"/>
                <a:ext cx="538545" cy="276999"/>
              </a:xfrm>
              <a:prstGeom prst="rect">
                <a:avLst/>
              </a:prstGeom>
              <a:blipFill>
                <a:blip r:embed="rId18"/>
                <a:stretch>
                  <a:fillRect l="-10227" t="-4348" r="-4545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17732B-D8C1-413E-B6B1-431281E7037A}"/>
                  </a:ext>
                </a:extLst>
              </p:cNvPr>
              <p:cNvSpPr txBox="1"/>
              <p:nvPr/>
            </p:nvSpPr>
            <p:spPr>
              <a:xfrm>
                <a:off x="119336" y="1268760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17732B-D8C1-413E-B6B1-431281E70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268760"/>
                <a:ext cx="538545" cy="276999"/>
              </a:xfrm>
              <a:prstGeom prst="rect">
                <a:avLst/>
              </a:prstGeom>
              <a:blipFill>
                <a:blip r:embed="rId19"/>
                <a:stretch>
                  <a:fillRect l="-10227" t="-4348" r="-4545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71A133-3DE6-409A-A8E6-914163ED493C}"/>
                  </a:ext>
                </a:extLst>
              </p:cNvPr>
              <p:cNvSpPr txBox="1"/>
              <p:nvPr/>
            </p:nvSpPr>
            <p:spPr>
              <a:xfrm>
                <a:off x="124935" y="1808820"/>
                <a:ext cx="636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71A133-3DE6-409A-A8E6-914163ED4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5" y="1808820"/>
                <a:ext cx="636328" cy="276999"/>
              </a:xfrm>
              <a:prstGeom prst="rect">
                <a:avLst/>
              </a:prstGeom>
              <a:blipFill>
                <a:blip r:embed="rId20"/>
                <a:stretch>
                  <a:fillRect l="-7619" t="-4444" r="-3810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CC8977-50F1-4EA5-912D-7F069C742096}"/>
                  </a:ext>
                </a:extLst>
              </p:cNvPr>
              <p:cNvSpPr txBox="1"/>
              <p:nvPr/>
            </p:nvSpPr>
            <p:spPr>
              <a:xfrm>
                <a:off x="127616" y="2348880"/>
                <a:ext cx="63632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CC8977-50F1-4EA5-912D-7F069C742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6" y="2348880"/>
                <a:ext cx="636328" cy="280077"/>
              </a:xfrm>
              <a:prstGeom prst="rect">
                <a:avLst/>
              </a:prstGeom>
              <a:blipFill>
                <a:blip r:embed="rId21"/>
                <a:stretch>
                  <a:fillRect l="-8654" t="-4348" r="-4808" b="-869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71D3B-7132-4E3F-9B5D-D6101FA2A530}"/>
                  </a:ext>
                </a:extLst>
              </p:cNvPr>
              <p:cNvSpPr txBox="1"/>
              <p:nvPr/>
            </p:nvSpPr>
            <p:spPr>
              <a:xfrm>
                <a:off x="6099464" y="268603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71D3B-7132-4E3F-9B5D-D6101FA2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64" y="268603"/>
                <a:ext cx="538545" cy="276999"/>
              </a:xfrm>
              <a:prstGeom prst="rect">
                <a:avLst/>
              </a:prstGeom>
              <a:blipFill>
                <a:blip r:embed="rId22"/>
                <a:stretch>
                  <a:fillRect l="-10227" t="-4348" r="-4545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A0893-F4F7-464C-BA6E-D4CD86220F6C}"/>
                  </a:ext>
                </a:extLst>
              </p:cNvPr>
              <p:cNvSpPr txBox="1"/>
              <p:nvPr/>
            </p:nvSpPr>
            <p:spPr>
              <a:xfrm>
                <a:off x="6099464" y="772659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A0893-F4F7-464C-BA6E-D4CD8622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64" y="772659"/>
                <a:ext cx="538545" cy="276999"/>
              </a:xfrm>
              <a:prstGeom prst="rect">
                <a:avLst/>
              </a:prstGeom>
              <a:blipFill>
                <a:blip r:embed="rId23"/>
                <a:stretch>
                  <a:fillRect l="-10227" t="-4444" r="-4545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EFFB49-9B7B-460C-B83C-9AEE0B641D8D}"/>
                  </a:ext>
                </a:extLst>
              </p:cNvPr>
              <p:cNvSpPr txBox="1"/>
              <p:nvPr/>
            </p:nvSpPr>
            <p:spPr>
              <a:xfrm>
                <a:off x="6105063" y="1312719"/>
                <a:ext cx="636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EFFB49-9B7B-460C-B83C-9AEE0B64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63" y="1312719"/>
                <a:ext cx="636328" cy="276999"/>
              </a:xfrm>
              <a:prstGeom prst="rect">
                <a:avLst/>
              </a:prstGeom>
              <a:blipFill>
                <a:blip r:embed="rId24"/>
                <a:stretch>
                  <a:fillRect l="-7619" t="-4348" r="-3810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3AAEC6-586F-4329-B93E-009885BD7386}"/>
                  </a:ext>
                </a:extLst>
              </p:cNvPr>
              <p:cNvSpPr txBox="1"/>
              <p:nvPr/>
            </p:nvSpPr>
            <p:spPr>
              <a:xfrm>
                <a:off x="6107744" y="1852779"/>
                <a:ext cx="636328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3AAEC6-586F-4329-B93E-009885BD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44" y="1852779"/>
                <a:ext cx="636328" cy="280077"/>
              </a:xfrm>
              <a:prstGeom prst="rect">
                <a:avLst/>
              </a:prstGeom>
              <a:blipFill>
                <a:blip r:embed="rId25"/>
                <a:stretch>
                  <a:fillRect l="-8654" t="-4348" r="-4808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B71ED4-9D10-44A1-A83C-E3A91EE0B3D5}"/>
                  </a:ext>
                </a:extLst>
              </p:cNvPr>
              <p:cNvSpPr txBox="1"/>
              <p:nvPr/>
            </p:nvSpPr>
            <p:spPr>
              <a:xfrm>
                <a:off x="6099464" y="2284827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B71ED4-9D10-44A1-A83C-E3A91EE0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64" y="2284827"/>
                <a:ext cx="416717" cy="276999"/>
              </a:xfrm>
              <a:prstGeom prst="rect">
                <a:avLst/>
              </a:prstGeom>
              <a:blipFill>
                <a:blip r:embed="rId26"/>
                <a:stretch>
                  <a:fillRect l="-13235" t="-4444" r="-5882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7C9659-4589-47FD-8A44-3356F821A854}"/>
                  </a:ext>
                </a:extLst>
              </p:cNvPr>
              <p:cNvSpPr txBox="1"/>
              <p:nvPr/>
            </p:nvSpPr>
            <p:spPr>
              <a:xfrm>
                <a:off x="6099464" y="2788883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7C9659-4589-47FD-8A44-3356F821A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64" y="2788883"/>
                <a:ext cx="416717" cy="276999"/>
              </a:xfrm>
              <a:prstGeom prst="rect">
                <a:avLst/>
              </a:prstGeom>
              <a:blipFill>
                <a:blip r:embed="rId27"/>
                <a:stretch>
                  <a:fillRect l="-13235" t="-4348" r="-5882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13E867-8072-486F-BCDB-3FFD45B734B5}"/>
                  </a:ext>
                </a:extLst>
              </p:cNvPr>
              <p:cNvSpPr txBox="1"/>
              <p:nvPr/>
            </p:nvSpPr>
            <p:spPr>
              <a:xfrm>
                <a:off x="6105063" y="3328943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13E867-8072-486F-BCDB-3FFD45B73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63" y="3328943"/>
                <a:ext cx="538545" cy="276999"/>
              </a:xfrm>
              <a:prstGeom prst="rect">
                <a:avLst/>
              </a:prstGeom>
              <a:blipFill>
                <a:blip r:embed="rId28"/>
                <a:stretch>
                  <a:fillRect l="-8989" t="-4348" r="-4494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7F7E2A-5C43-4F4B-87AC-9719E604B633}"/>
                  </a:ext>
                </a:extLst>
              </p:cNvPr>
              <p:cNvSpPr txBox="1"/>
              <p:nvPr/>
            </p:nvSpPr>
            <p:spPr>
              <a:xfrm>
                <a:off x="6107744" y="3869003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7F7E2A-5C43-4F4B-87AC-9719E604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44" y="3869003"/>
                <a:ext cx="538545" cy="276999"/>
              </a:xfrm>
              <a:prstGeom prst="rect">
                <a:avLst/>
              </a:prstGeom>
              <a:blipFill>
                <a:blip r:embed="rId29"/>
                <a:stretch>
                  <a:fillRect l="-10227" t="-4444" r="-4545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B2A664-69B3-4E9D-9A0A-37ACCD5AA19E}"/>
                  </a:ext>
                </a:extLst>
              </p:cNvPr>
              <p:cNvSpPr txBox="1"/>
              <p:nvPr/>
            </p:nvSpPr>
            <p:spPr>
              <a:xfrm>
                <a:off x="6168008" y="4365104"/>
                <a:ext cx="509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B2A664-69B3-4E9D-9A0A-37ACCD5AA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4365104"/>
                <a:ext cx="509563" cy="276999"/>
              </a:xfrm>
              <a:prstGeom prst="rect">
                <a:avLst/>
              </a:prstGeom>
              <a:blipFill>
                <a:blip r:embed="rId30"/>
                <a:stretch>
                  <a:fillRect l="-10843" t="-4444" r="-4819" b="-888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450D9B-8AF5-44F1-B193-CC486A24F011}"/>
                  </a:ext>
                </a:extLst>
              </p:cNvPr>
              <p:cNvSpPr txBox="1"/>
              <p:nvPr/>
            </p:nvSpPr>
            <p:spPr>
              <a:xfrm>
                <a:off x="6168008" y="4869160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450D9B-8AF5-44F1-B193-CC486A24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4869160"/>
                <a:ext cx="416717" cy="276999"/>
              </a:xfrm>
              <a:prstGeom prst="rect">
                <a:avLst/>
              </a:prstGeom>
              <a:blipFill>
                <a:blip r:embed="rId31"/>
                <a:stretch>
                  <a:fillRect l="-13235" t="-4444" r="-5882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00EB25-274E-4BBE-9661-7ADA5C5894BA}"/>
                  </a:ext>
                </a:extLst>
              </p:cNvPr>
              <p:cNvSpPr txBox="1"/>
              <p:nvPr/>
            </p:nvSpPr>
            <p:spPr>
              <a:xfrm>
                <a:off x="6173607" y="5409220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00EB25-274E-4BBE-9661-7ADA5C589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07" y="5409220"/>
                <a:ext cx="416717" cy="276999"/>
              </a:xfrm>
              <a:prstGeom prst="rect">
                <a:avLst/>
              </a:prstGeom>
              <a:blipFill>
                <a:blip r:embed="rId32"/>
                <a:stretch>
                  <a:fillRect l="-13235" t="-4348" r="-5882" b="-652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14A80D-D502-4AD7-8339-749DEE3F2545}"/>
                  </a:ext>
                </a:extLst>
              </p:cNvPr>
              <p:cNvSpPr txBox="1"/>
              <p:nvPr/>
            </p:nvSpPr>
            <p:spPr>
              <a:xfrm>
                <a:off x="6197796" y="5942768"/>
                <a:ext cx="538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HK" altLang="zh-CN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14A80D-D502-4AD7-8339-749DEE3F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96" y="5942768"/>
                <a:ext cx="538545" cy="276999"/>
              </a:xfrm>
              <a:prstGeom prst="rect">
                <a:avLst/>
              </a:prstGeom>
              <a:blipFill>
                <a:blip r:embed="rId33"/>
                <a:stretch>
                  <a:fillRect l="-10227" t="-4444" r="-4545"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8A2B8DD-D61C-43B8-B744-7D5729CE16A0}"/>
              </a:ext>
            </a:extLst>
          </p:cNvPr>
          <p:cNvSpPr/>
          <p:nvPr/>
        </p:nvSpPr>
        <p:spPr>
          <a:xfrm>
            <a:off x="4471946" y="53825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9C22EA-F9E3-49DD-8E78-E7A45E9F1304}"/>
              </a:ext>
            </a:extLst>
          </p:cNvPr>
          <p:cNvSpPr/>
          <p:nvPr/>
        </p:nvSpPr>
        <p:spPr>
          <a:xfrm>
            <a:off x="10600837" y="446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1B007F-FCDD-4C90-9CD5-3DBDC8E9A765}"/>
              </a:ext>
            </a:extLst>
          </p:cNvPr>
          <p:cNvSpPr/>
          <p:nvPr/>
        </p:nvSpPr>
        <p:spPr>
          <a:xfrm>
            <a:off x="10632503" y="20016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010028-2E95-4E30-8337-5FB45A0768FA}"/>
              </a:ext>
            </a:extLst>
          </p:cNvPr>
          <p:cNvSpPr/>
          <p:nvPr/>
        </p:nvSpPr>
        <p:spPr>
          <a:xfrm>
            <a:off x="10672844" y="39330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C7976C-CE88-4979-A41E-D6795DDF81F8}"/>
              </a:ext>
            </a:extLst>
          </p:cNvPr>
          <p:cNvSpPr/>
          <p:nvPr/>
        </p:nvSpPr>
        <p:spPr>
          <a:xfrm>
            <a:off x="4471946" y="27216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B3F379-C178-47D4-A029-A89A0E47E573}"/>
              </a:ext>
            </a:extLst>
          </p:cNvPr>
          <p:cNvSpPr/>
          <p:nvPr/>
        </p:nvSpPr>
        <p:spPr>
          <a:xfrm>
            <a:off x="4471946" y="43778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96DA67-C656-44C6-9BE8-BC8FCBBCC4A6}"/>
                  </a:ext>
                </a:extLst>
              </p:cNvPr>
              <p:cNvSpPr txBox="1"/>
              <p:nvPr/>
            </p:nvSpPr>
            <p:spPr>
              <a:xfrm>
                <a:off x="1183411" y="1129929"/>
                <a:ext cx="2906885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96DA67-C656-44C6-9BE8-BC8FCBBC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11" y="1129929"/>
                <a:ext cx="2906885" cy="303929"/>
              </a:xfrm>
              <a:prstGeom prst="rect">
                <a:avLst/>
              </a:prstGeom>
              <a:blipFill>
                <a:blip r:embed="rId34"/>
                <a:stretch>
                  <a:fillRect l="-629" r="-629" b="-26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60A7A-963D-41CE-9BF2-281AED1BB12D}"/>
                  </a:ext>
                </a:extLst>
              </p:cNvPr>
              <p:cNvSpPr txBox="1"/>
              <p:nvPr/>
            </p:nvSpPr>
            <p:spPr>
              <a:xfrm>
                <a:off x="1199456" y="3053063"/>
                <a:ext cx="2906886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=2.0,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60A7A-963D-41CE-9BF2-281AED1BB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053063"/>
                <a:ext cx="2906886" cy="303929"/>
              </a:xfrm>
              <a:prstGeom prst="rect">
                <a:avLst/>
              </a:prstGeom>
              <a:blipFill>
                <a:blip r:embed="rId35"/>
                <a:stretch>
                  <a:fillRect l="-629" r="-419" b="-26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574A58-4E65-4592-8D94-ACC22D786823}"/>
                  </a:ext>
                </a:extLst>
              </p:cNvPr>
              <p:cNvSpPr txBox="1"/>
              <p:nvPr/>
            </p:nvSpPr>
            <p:spPr>
              <a:xfrm>
                <a:off x="1271464" y="4797152"/>
                <a:ext cx="2906886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=2.9,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574A58-4E65-4592-8D94-ACC22D78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797152"/>
                <a:ext cx="2906886" cy="303929"/>
              </a:xfrm>
              <a:prstGeom prst="rect">
                <a:avLst/>
              </a:prstGeom>
              <a:blipFill>
                <a:blip r:embed="rId36"/>
                <a:stretch>
                  <a:fillRect l="-630" r="-630" b="-26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73C469-102C-48AE-8257-5ED597CE3842}"/>
                  </a:ext>
                </a:extLst>
              </p:cNvPr>
              <p:cNvSpPr txBox="1"/>
              <p:nvPr/>
            </p:nvSpPr>
            <p:spPr>
              <a:xfrm>
                <a:off x="7536160" y="404664"/>
                <a:ext cx="2911695" cy="307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73C469-102C-48AE-8257-5ED597CE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404664"/>
                <a:ext cx="2911695" cy="307841"/>
              </a:xfrm>
              <a:prstGeom prst="rect">
                <a:avLst/>
              </a:prstGeom>
              <a:blipFill>
                <a:blip r:embed="rId37"/>
                <a:stretch>
                  <a:fillRect l="-628" t="-1961" r="-418" b="-2352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F87B91-21AA-43E0-9EF7-55A93EBC50C1}"/>
                  </a:ext>
                </a:extLst>
              </p:cNvPr>
              <p:cNvSpPr txBox="1"/>
              <p:nvPr/>
            </p:nvSpPr>
            <p:spPr>
              <a:xfrm>
                <a:off x="7571856" y="2765031"/>
                <a:ext cx="2916632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F87B91-21AA-43E0-9EF7-55A93EBC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56" y="2765031"/>
                <a:ext cx="2916632" cy="303929"/>
              </a:xfrm>
              <a:prstGeom prst="rect">
                <a:avLst/>
              </a:prstGeom>
              <a:blipFill>
                <a:blip r:embed="rId38"/>
                <a:stretch>
                  <a:fillRect l="-626" r="-418" b="-2857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044F3-B14D-4762-827D-AB8625D8D313}"/>
                  </a:ext>
                </a:extLst>
              </p:cNvPr>
              <p:cNvSpPr txBox="1"/>
              <p:nvPr/>
            </p:nvSpPr>
            <p:spPr>
              <a:xfrm>
                <a:off x="7653611" y="4365104"/>
                <a:ext cx="2916632" cy="307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=0.1, </m:t>
                      </m:r>
                      <m:sSub>
                        <m:sSub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HK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044F3-B14D-4762-827D-AB8625D8D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11" y="4365104"/>
                <a:ext cx="2916632" cy="307841"/>
              </a:xfrm>
              <a:prstGeom prst="rect">
                <a:avLst/>
              </a:prstGeom>
              <a:blipFill>
                <a:blip r:embed="rId39"/>
                <a:stretch>
                  <a:fillRect l="-628" t="-1961" r="-418" b="-2352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83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;p14">
            <a:extLst>
              <a:ext uri="{FF2B5EF4-FFF2-40B4-BE49-F238E27FC236}">
                <a16:creationId xmlns:a16="http://schemas.microsoft.com/office/drawing/2014/main" id="{F3BAB295-3B18-448E-920F-FB2CE2FC04EF}"/>
              </a:ext>
            </a:extLst>
          </p:cNvPr>
          <p:cNvSpPr txBox="1">
            <a:spLocks/>
          </p:cNvSpPr>
          <p:nvPr/>
        </p:nvSpPr>
        <p:spPr>
          <a:xfrm>
            <a:off x="-21676" y="-99392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HK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When can we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trust it?</a:t>
            </a:r>
            <a:endParaRPr lang="en-US" sz="4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31DC5-5D37-4264-B76D-4C93CA28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12" y="56493"/>
            <a:ext cx="4442387" cy="3312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96AC2-6012-470E-93FE-B91EB94B8AF5}"/>
              </a:ext>
            </a:extLst>
          </p:cNvPr>
          <p:cNvSpPr txBox="1"/>
          <p:nvPr/>
        </p:nvSpPr>
        <p:spPr>
          <a:xfrm>
            <a:off x="407368" y="9807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600" dirty="0"/>
              <a:t>From Calculation: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1148F-8962-40FA-BBB6-FC971BD2B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12" y="3489139"/>
            <a:ext cx="4336157" cy="336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F62B7-21C7-408B-87D3-9EC604BE4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76" y="1750351"/>
            <a:ext cx="4193019" cy="1028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18D64-55AA-4870-A748-147B15CF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" y="2901135"/>
            <a:ext cx="4162587" cy="1402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FD311-3710-4890-8E00-996FE7B57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74" y="4426658"/>
            <a:ext cx="3638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9BCBF-939F-4DE4-A3A1-0208157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5519010" cy="4366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9511D-5825-458E-94A3-B68FBE94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83" y="1844824"/>
            <a:ext cx="5521077" cy="4366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71AFA-D7B0-4679-ABA0-E858A3DFB51A}"/>
              </a:ext>
            </a:extLst>
          </p:cNvPr>
          <p:cNvSpPr txBox="1"/>
          <p:nvPr/>
        </p:nvSpPr>
        <p:spPr>
          <a:xfrm>
            <a:off x="407368" y="98072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600" dirty="0"/>
              <a:t>From Limits of LISA:</a:t>
            </a:r>
          </a:p>
        </p:txBody>
      </p:sp>
    </p:spTree>
    <p:extLst>
      <p:ext uri="{BB962C8B-B14F-4D97-AF65-F5344CB8AC3E}">
        <p14:creationId xmlns:p14="http://schemas.microsoft.com/office/powerpoint/2010/main" val="13822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23A196-4516-4F99-B7E4-C0DE80AAE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8743"/>
            <a:ext cx="12710795" cy="35192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1380485"/>
            <a:ext cx="12192000" cy="3429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20967085">
            <a:off x="9672412" y="2381326"/>
            <a:ext cx="2200087" cy="1514393"/>
          </a:xfrm>
          <a:custGeom>
            <a:avLst/>
            <a:gdLst>
              <a:gd name="T0" fmla="*/ 213117709 w 15434"/>
              <a:gd name="T1" fmla="*/ 22420950 h 10620"/>
              <a:gd name="T2" fmla="*/ 205896508 w 15434"/>
              <a:gd name="T3" fmla="*/ 22786799 h 10620"/>
              <a:gd name="T4" fmla="*/ 193998219 w 15434"/>
              <a:gd name="T5" fmla="*/ 26231550 h 10620"/>
              <a:gd name="T6" fmla="*/ 212432186 w 15434"/>
              <a:gd name="T7" fmla="*/ 3520934 h 10620"/>
              <a:gd name="T8" fmla="*/ 177925692 w 15434"/>
              <a:gd name="T9" fmla="*/ 29721863 h 10620"/>
              <a:gd name="T10" fmla="*/ 186350447 w 15434"/>
              <a:gd name="T11" fmla="*/ 11446739 h 10620"/>
              <a:gd name="T12" fmla="*/ 156947487 w 15434"/>
              <a:gd name="T13" fmla="*/ 46793009 h 10620"/>
              <a:gd name="T14" fmla="*/ 127925551 w 15434"/>
              <a:gd name="T15" fmla="*/ 65418670 h 10620"/>
              <a:gd name="T16" fmla="*/ 113711615 w 15434"/>
              <a:gd name="T17" fmla="*/ 77779968 h 10620"/>
              <a:gd name="T18" fmla="*/ 97319037 w 15434"/>
              <a:gd name="T19" fmla="*/ 63589676 h 10620"/>
              <a:gd name="T20" fmla="*/ 91347058 w 15434"/>
              <a:gd name="T21" fmla="*/ 59733392 h 10620"/>
              <a:gd name="T22" fmla="*/ 81292178 w 15434"/>
              <a:gd name="T23" fmla="*/ 53347038 h 10620"/>
              <a:gd name="T24" fmla="*/ 70384159 w 15434"/>
              <a:gd name="T25" fmla="*/ 48332461 h 10620"/>
              <a:gd name="T26" fmla="*/ 66057486 w 15434"/>
              <a:gd name="T27" fmla="*/ 45314429 h 10620"/>
              <a:gd name="T28" fmla="*/ 53458492 w 15434"/>
              <a:gd name="T29" fmla="*/ 47966612 h 10620"/>
              <a:gd name="T30" fmla="*/ 50944741 w 15434"/>
              <a:gd name="T31" fmla="*/ 42647182 h 10620"/>
              <a:gd name="T32" fmla="*/ 36745986 w 15434"/>
              <a:gd name="T33" fmla="*/ 47905617 h 10620"/>
              <a:gd name="T34" fmla="*/ 32434618 w 15434"/>
              <a:gd name="T35" fmla="*/ 38287872 h 10620"/>
              <a:gd name="T36" fmla="*/ 24832516 w 15434"/>
              <a:gd name="T37" fmla="*/ 40772380 h 10620"/>
              <a:gd name="T38" fmla="*/ 17215231 w 15434"/>
              <a:gd name="T39" fmla="*/ 35239466 h 10620"/>
              <a:gd name="T40" fmla="*/ 14686175 w 15434"/>
              <a:gd name="T41" fmla="*/ 44186634 h 10620"/>
              <a:gd name="T42" fmla="*/ 3884798 w 15434"/>
              <a:gd name="T43" fmla="*/ 34340218 h 10620"/>
              <a:gd name="T44" fmla="*/ 6916579 w 15434"/>
              <a:gd name="T45" fmla="*/ 49993779 h 10620"/>
              <a:gd name="T46" fmla="*/ 4372342 w 15434"/>
              <a:gd name="T47" fmla="*/ 56166773 h 10620"/>
              <a:gd name="T48" fmla="*/ 36730804 w 15434"/>
              <a:gd name="T49" fmla="*/ 78206688 h 10620"/>
              <a:gd name="T50" fmla="*/ 64564491 w 15434"/>
              <a:gd name="T51" fmla="*/ 115549627 h 10620"/>
              <a:gd name="T52" fmla="*/ 46359114 w 15434"/>
              <a:gd name="T53" fmla="*/ 131203188 h 10620"/>
              <a:gd name="T54" fmla="*/ 43753903 w 15434"/>
              <a:gd name="T55" fmla="*/ 146079369 h 10620"/>
              <a:gd name="T56" fmla="*/ 47120793 w 15434"/>
              <a:gd name="T57" fmla="*/ 146734759 h 10620"/>
              <a:gd name="T58" fmla="*/ 53504160 w 15434"/>
              <a:gd name="T59" fmla="*/ 141857360 h 10620"/>
              <a:gd name="T60" fmla="*/ 76798013 w 15434"/>
              <a:gd name="T61" fmla="*/ 142329888 h 10620"/>
              <a:gd name="T62" fmla="*/ 112934631 w 15434"/>
              <a:gd name="T63" fmla="*/ 149722170 h 10620"/>
              <a:gd name="T64" fmla="*/ 138681136 w 15434"/>
              <a:gd name="T65" fmla="*/ 155544626 h 10620"/>
              <a:gd name="T66" fmla="*/ 151935291 w 15434"/>
              <a:gd name="T67" fmla="*/ 161595753 h 10620"/>
              <a:gd name="T68" fmla="*/ 153519746 w 15434"/>
              <a:gd name="T69" fmla="*/ 157114575 h 10620"/>
              <a:gd name="T70" fmla="*/ 154007290 w 15434"/>
              <a:gd name="T71" fmla="*/ 148838232 h 10620"/>
              <a:gd name="T72" fmla="*/ 159628854 w 15434"/>
              <a:gd name="T73" fmla="*/ 145180121 h 10620"/>
              <a:gd name="T74" fmla="*/ 161350316 w 15434"/>
              <a:gd name="T75" fmla="*/ 141964040 h 10620"/>
              <a:gd name="T76" fmla="*/ 180469806 w 15434"/>
              <a:gd name="T77" fmla="*/ 144844770 h 10620"/>
              <a:gd name="T78" fmla="*/ 190509504 w 15434"/>
              <a:gd name="T79" fmla="*/ 144113197 h 10620"/>
              <a:gd name="T80" fmla="*/ 189534540 w 15434"/>
              <a:gd name="T81" fmla="*/ 141644000 h 10620"/>
              <a:gd name="T82" fmla="*/ 186822686 w 15434"/>
              <a:gd name="T83" fmla="*/ 138305928 h 10620"/>
              <a:gd name="T84" fmla="*/ 185771566 w 15434"/>
              <a:gd name="T85" fmla="*/ 135638558 h 10620"/>
              <a:gd name="T86" fmla="*/ 177940873 w 15434"/>
              <a:gd name="T87" fmla="*/ 132071939 h 10620"/>
              <a:gd name="T88" fmla="*/ 151234585 w 15434"/>
              <a:gd name="T89" fmla="*/ 125670398 h 10620"/>
              <a:gd name="T90" fmla="*/ 147243022 w 15434"/>
              <a:gd name="T91" fmla="*/ 123155393 h 10620"/>
              <a:gd name="T92" fmla="*/ 153291279 w 15434"/>
              <a:gd name="T93" fmla="*/ 117454927 h 10620"/>
              <a:gd name="T94" fmla="*/ 159110824 w 15434"/>
              <a:gd name="T95" fmla="*/ 113080430 h 10620"/>
              <a:gd name="T96" fmla="*/ 158531942 w 15434"/>
              <a:gd name="T97" fmla="*/ 105566157 h 10620"/>
              <a:gd name="T98" fmla="*/ 164366792 w 15434"/>
              <a:gd name="T99" fmla="*/ 100521082 h 10620"/>
              <a:gd name="T100" fmla="*/ 172410770 w 15434"/>
              <a:gd name="T101" fmla="*/ 92839011 h 10620"/>
              <a:gd name="T102" fmla="*/ 175975640 w 15434"/>
              <a:gd name="T103" fmla="*/ 90324129 h 10620"/>
              <a:gd name="T104" fmla="*/ 180759370 w 15434"/>
              <a:gd name="T105" fmla="*/ 87550078 h 10620"/>
              <a:gd name="T106" fmla="*/ 183745359 w 15434"/>
              <a:gd name="T107" fmla="*/ 82626870 h 10620"/>
              <a:gd name="T108" fmla="*/ 193739265 w 15434"/>
              <a:gd name="T109" fmla="*/ 74762060 h 10620"/>
              <a:gd name="T110" fmla="*/ 202392611 w 15434"/>
              <a:gd name="T111" fmla="*/ 67278162 h 10620"/>
              <a:gd name="T112" fmla="*/ 210147025 w 15434"/>
              <a:gd name="T113" fmla="*/ 59763889 h 10620"/>
              <a:gd name="T114" fmla="*/ 216713190 w 15434"/>
              <a:gd name="T115" fmla="*/ 52523972 h 10620"/>
              <a:gd name="T116" fmla="*/ 226189065 w 15434"/>
              <a:gd name="T117" fmla="*/ 44079830 h 10620"/>
              <a:gd name="T118" fmla="*/ 223507822 w 15434"/>
              <a:gd name="T119" fmla="*/ 37906837 h 10620"/>
              <a:gd name="T120" fmla="*/ 231764961 w 15434"/>
              <a:gd name="T121" fmla="*/ 33761010 h 10620"/>
              <a:gd name="T122" fmla="*/ 231475521 w 15434"/>
              <a:gd name="T123" fmla="*/ 28136727 h 106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434" h="10620">
                <a:moveTo>
                  <a:pt x="13063" y="2293"/>
                </a:moveTo>
                <a:lnTo>
                  <a:pt x="13063" y="2293"/>
                </a:lnTo>
                <a:lnTo>
                  <a:pt x="13220" y="2201"/>
                </a:lnTo>
                <a:lnTo>
                  <a:pt x="13378" y="2111"/>
                </a:lnTo>
                <a:lnTo>
                  <a:pt x="13533" y="2024"/>
                </a:lnTo>
                <a:lnTo>
                  <a:pt x="13687" y="1939"/>
                </a:lnTo>
                <a:lnTo>
                  <a:pt x="13839" y="1856"/>
                </a:lnTo>
                <a:lnTo>
                  <a:pt x="13991" y="1775"/>
                </a:lnTo>
                <a:lnTo>
                  <a:pt x="14289" y="1614"/>
                </a:lnTo>
                <a:lnTo>
                  <a:pt x="14583" y="1456"/>
                </a:lnTo>
                <a:lnTo>
                  <a:pt x="14728" y="1378"/>
                </a:lnTo>
                <a:lnTo>
                  <a:pt x="14871" y="1299"/>
                </a:lnTo>
                <a:lnTo>
                  <a:pt x="15014" y="1218"/>
                </a:lnTo>
                <a:lnTo>
                  <a:pt x="15155" y="1138"/>
                </a:lnTo>
                <a:lnTo>
                  <a:pt x="15295" y="1055"/>
                </a:lnTo>
                <a:lnTo>
                  <a:pt x="15434" y="971"/>
                </a:lnTo>
                <a:lnTo>
                  <a:pt x="15335" y="990"/>
                </a:lnTo>
                <a:lnTo>
                  <a:pt x="15238" y="1011"/>
                </a:lnTo>
                <a:lnTo>
                  <a:pt x="15142" y="1035"/>
                </a:lnTo>
                <a:lnTo>
                  <a:pt x="15048" y="1058"/>
                </a:lnTo>
                <a:lnTo>
                  <a:pt x="14953" y="1086"/>
                </a:lnTo>
                <a:lnTo>
                  <a:pt x="14862" y="1114"/>
                </a:lnTo>
                <a:lnTo>
                  <a:pt x="14771" y="1144"/>
                </a:lnTo>
                <a:lnTo>
                  <a:pt x="14680" y="1175"/>
                </a:lnTo>
                <a:lnTo>
                  <a:pt x="14592" y="1208"/>
                </a:lnTo>
                <a:lnTo>
                  <a:pt x="14503" y="1243"/>
                </a:lnTo>
                <a:lnTo>
                  <a:pt x="14416" y="1278"/>
                </a:lnTo>
                <a:lnTo>
                  <a:pt x="14330" y="1315"/>
                </a:lnTo>
                <a:lnTo>
                  <a:pt x="14244" y="1353"/>
                </a:lnTo>
                <a:lnTo>
                  <a:pt x="14158" y="1392"/>
                </a:lnTo>
                <a:lnTo>
                  <a:pt x="14074" y="1430"/>
                </a:lnTo>
                <a:lnTo>
                  <a:pt x="13989" y="1471"/>
                </a:lnTo>
                <a:lnTo>
                  <a:pt x="13821" y="1553"/>
                </a:lnTo>
                <a:lnTo>
                  <a:pt x="13655" y="1638"/>
                </a:lnTo>
                <a:lnTo>
                  <a:pt x="13320" y="1808"/>
                </a:lnTo>
                <a:lnTo>
                  <a:pt x="13152" y="1893"/>
                </a:lnTo>
                <a:lnTo>
                  <a:pt x="12982" y="1977"/>
                </a:lnTo>
                <a:lnTo>
                  <a:pt x="12896" y="2018"/>
                </a:lnTo>
                <a:lnTo>
                  <a:pt x="12810" y="2058"/>
                </a:lnTo>
                <a:lnTo>
                  <a:pt x="12723" y="2099"/>
                </a:lnTo>
                <a:lnTo>
                  <a:pt x="12634" y="2137"/>
                </a:lnTo>
                <a:lnTo>
                  <a:pt x="12644" y="2119"/>
                </a:lnTo>
                <a:lnTo>
                  <a:pt x="12653" y="2102"/>
                </a:lnTo>
                <a:lnTo>
                  <a:pt x="12664" y="2084"/>
                </a:lnTo>
                <a:lnTo>
                  <a:pt x="12675" y="2068"/>
                </a:lnTo>
                <a:lnTo>
                  <a:pt x="12688" y="2051"/>
                </a:lnTo>
                <a:lnTo>
                  <a:pt x="12700" y="2035"/>
                </a:lnTo>
                <a:lnTo>
                  <a:pt x="12715" y="2021"/>
                </a:lnTo>
                <a:lnTo>
                  <a:pt x="12729" y="2005"/>
                </a:lnTo>
                <a:lnTo>
                  <a:pt x="12744" y="1990"/>
                </a:lnTo>
                <a:lnTo>
                  <a:pt x="12760" y="1975"/>
                </a:lnTo>
                <a:lnTo>
                  <a:pt x="12794" y="1948"/>
                </a:lnTo>
                <a:lnTo>
                  <a:pt x="12829" y="1921"/>
                </a:lnTo>
                <a:lnTo>
                  <a:pt x="12867" y="1896"/>
                </a:lnTo>
                <a:lnTo>
                  <a:pt x="12905" y="1871"/>
                </a:lnTo>
                <a:lnTo>
                  <a:pt x="12945" y="1847"/>
                </a:lnTo>
                <a:lnTo>
                  <a:pt x="13024" y="1801"/>
                </a:lnTo>
                <a:lnTo>
                  <a:pt x="13104" y="1755"/>
                </a:lnTo>
                <a:lnTo>
                  <a:pt x="13142" y="1733"/>
                </a:lnTo>
                <a:lnTo>
                  <a:pt x="13180" y="1710"/>
                </a:lnTo>
                <a:lnTo>
                  <a:pt x="13290" y="1640"/>
                </a:lnTo>
                <a:lnTo>
                  <a:pt x="13402" y="1568"/>
                </a:lnTo>
                <a:lnTo>
                  <a:pt x="13515" y="1495"/>
                </a:lnTo>
                <a:lnTo>
                  <a:pt x="13630" y="1420"/>
                </a:lnTo>
                <a:lnTo>
                  <a:pt x="13744" y="1343"/>
                </a:lnTo>
                <a:lnTo>
                  <a:pt x="13859" y="1266"/>
                </a:lnTo>
                <a:lnTo>
                  <a:pt x="13973" y="1186"/>
                </a:lnTo>
                <a:lnTo>
                  <a:pt x="14088" y="1107"/>
                </a:lnTo>
                <a:lnTo>
                  <a:pt x="14202" y="1028"/>
                </a:lnTo>
                <a:lnTo>
                  <a:pt x="14315" y="947"/>
                </a:lnTo>
                <a:lnTo>
                  <a:pt x="14429" y="867"/>
                </a:lnTo>
                <a:lnTo>
                  <a:pt x="14540" y="785"/>
                </a:lnTo>
                <a:lnTo>
                  <a:pt x="14650" y="705"/>
                </a:lnTo>
                <a:lnTo>
                  <a:pt x="14757" y="624"/>
                </a:lnTo>
                <a:lnTo>
                  <a:pt x="14864" y="545"/>
                </a:lnTo>
                <a:lnTo>
                  <a:pt x="14967" y="465"/>
                </a:lnTo>
                <a:lnTo>
                  <a:pt x="14872" y="503"/>
                </a:lnTo>
                <a:lnTo>
                  <a:pt x="14777" y="541"/>
                </a:lnTo>
                <a:lnTo>
                  <a:pt x="14681" y="582"/>
                </a:lnTo>
                <a:lnTo>
                  <a:pt x="14587" y="625"/>
                </a:lnTo>
                <a:lnTo>
                  <a:pt x="14493" y="671"/>
                </a:lnTo>
                <a:lnTo>
                  <a:pt x="14400" y="717"/>
                </a:lnTo>
                <a:lnTo>
                  <a:pt x="14306" y="766"/>
                </a:lnTo>
                <a:lnTo>
                  <a:pt x="14213" y="817"/>
                </a:lnTo>
                <a:lnTo>
                  <a:pt x="14120" y="868"/>
                </a:lnTo>
                <a:lnTo>
                  <a:pt x="14029" y="921"/>
                </a:lnTo>
                <a:lnTo>
                  <a:pt x="13936" y="974"/>
                </a:lnTo>
                <a:lnTo>
                  <a:pt x="13844" y="1030"/>
                </a:lnTo>
                <a:lnTo>
                  <a:pt x="13752" y="1086"/>
                </a:lnTo>
                <a:lnTo>
                  <a:pt x="13659" y="1142"/>
                </a:lnTo>
                <a:lnTo>
                  <a:pt x="13475" y="1258"/>
                </a:lnTo>
                <a:lnTo>
                  <a:pt x="13106" y="1491"/>
                </a:lnTo>
                <a:lnTo>
                  <a:pt x="12921" y="1607"/>
                </a:lnTo>
                <a:lnTo>
                  <a:pt x="12828" y="1665"/>
                </a:lnTo>
                <a:lnTo>
                  <a:pt x="12734" y="1721"/>
                </a:lnTo>
                <a:lnTo>
                  <a:pt x="12641" y="1777"/>
                </a:lnTo>
                <a:lnTo>
                  <a:pt x="12547" y="1833"/>
                </a:lnTo>
                <a:lnTo>
                  <a:pt x="12453" y="1887"/>
                </a:lnTo>
                <a:lnTo>
                  <a:pt x="12358" y="1939"/>
                </a:lnTo>
                <a:lnTo>
                  <a:pt x="12263" y="1991"/>
                </a:lnTo>
                <a:lnTo>
                  <a:pt x="12167" y="2041"/>
                </a:lnTo>
                <a:lnTo>
                  <a:pt x="12071" y="2091"/>
                </a:lnTo>
                <a:lnTo>
                  <a:pt x="11974" y="2137"/>
                </a:lnTo>
                <a:lnTo>
                  <a:pt x="12041" y="2071"/>
                </a:lnTo>
                <a:lnTo>
                  <a:pt x="12109" y="2005"/>
                </a:lnTo>
                <a:lnTo>
                  <a:pt x="12177" y="1939"/>
                </a:lnTo>
                <a:lnTo>
                  <a:pt x="12246" y="1875"/>
                </a:lnTo>
                <a:lnTo>
                  <a:pt x="12315" y="1810"/>
                </a:lnTo>
                <a:lnTo>
                  <a:pt x="12385" y="1746"/>
                </a:lnTo>
                <a:lnTo>
                  <a:pt x="12526" y="1621"/>
                </a:lnTo>
                <a:lnTo>
                  <a:pt x="12667" y="1495"/>
                </a:lnTo>
                <a:lnTo>
                  <a:pt x="12810" y="1370"/>
                </a:lnTo>
                <a:lnTo>
                  <a:pt x="12952" y="1244"/>
                </a:lnTo>
                <a:lnTo>
                  <a:pt x="13092" y="1118"/>
                </a:lnTo>
                <a:lnTo>
                  <a:pt x="13163" y="1054"/>
                </a:lnTo>
                <a:lnTo>
                  <a:pt x="13232" y="990"/>
                </a:lnTo>
                <a:lnTo>
                  <a:pt x="13301" y="926"/>
                </a:lnTo>
                <a:lnTo>
                  <a:pt x="13369" y="860"/>
                </a:lnTo>
                <a:lnTo>
                  <a:pt x="13437" y="794"/>
                </a:lnTo>
                <a:lnTo>
                  <a:pt x="13504" y="727"/>
                </a:lnTo>
                <a:lnTo>
                  <a:pt x="13570" y="659"/>
                </a:lnTo>
                <a:lnTo>
                  <a:pt x="13634" y="591"/>
                </a:lnTo>
                <a:lnTo>
                  <a:pt x="13699" y="521"/>
                </a:lnTo>
                <a:lnTo>
                  <a:pt x="13761" y="451"/>
                </a:lnTo>
                <a:lnTo>
                  <a:pt x="13823" y="379"/>
                </a:lnTo>
                <a:lnTo>
                  <a:pt x="13883" y="306"/>
                </a:lnTo>
                <a:lnTo>
                  <a:pt x="13944" y="231"/>
                </a:lnTo>
                <a:lnTo>
                  <a:pt x="14001" y="155"/>
                </a:lnTo>
                <a:lnTo>
                  <a:pt x="14057" y="78"/>
                </a:lnTo>
                <a:lnTo>
                  <a:pt x="14112" y="0"/>
                </a:lnTo>
                <a:lnTo>
                  <a:pt x="14024" y="61"/>
                </a:lnTo>
                <a:lnTo>
                  <a:pt x="13939" y="122"/>
                </a:lnTo>
                <a:lnTo>
                  <a:pt x="13855" y="184"/>
                </a:lnTo>
                <a:lnTo>
                  <a:pt x="13772" y="248"/>
                </a:lnTo>
                <a:lnTo>
                  <a:pt x="13692" y="310"/>
                </a:lnTo>
                <a:lnTo>
                  <a:pt x="13611" y="375"/>
                </a:lnTo>
                <a:lnTo>
                  <a:pt x="13533" y="438"/>
                </a:lnTo>
                <a:lnTo>
                  <a:pt x="13455" y="503"/>
                </a:lnTo>
                <a:lnTo>
                  <a:pt x="13379" y="568"/>
                </a:lnTo>
                <a:lnTo>
                  <a:pt x="13303" y="632"/>
                </a:lnTo>
                <a:lnTo>
                  <a:pt x="13152" y="764"/>
                </a:lnTo>
                <a:lnTo>
                  <a:pt x="13003" y="895"/>
                </a:lnTo>
                <a:lnTo>
                  <a:pt x="12854" y="1028"/>
                </a:lnTo>
                <a:lnTo>
                  <a:pt x="12705" y="1161"/>
                </a:lnTo>
                <a:lnTo>
                  <a:pt x="12553" y="1295"/>
                </a:lnTo>
                <a:lnTo>
                  <a:pt x="12398" y="1430"/>
                </a:lnTo>
                <a:lnTo>
                  <a:pt x="12319" y="1497"/>
                </a:lnTo>
                <a:lnTo>
                  <a:pt x="12239" y="1565"/>
                </a:lnTo>
                <a:lnTo>
                  <a:pt x="12158" y="1632"/>
                </a:lnTo>
                <a:lnTo>
                  <a:pt x="12076" y="1700"/>
                </a:lnTo>
                <a:lnTo>
                  <a:pt x="11992" y="1767"/>
                </a:lnTo>
                <a:lnTo>
                  <a:pt x="11906" y="1834"/>
                </a:lnTo>
                <a:lnTo>
                  <a:pt x="11818" y="1902"/>
                </a:lnTo>
                <a:lnTo>
                  <a:pt x="11729" y="1969"/>
                </a:lnTo>
                <a:lnTo>
                  <a:pt x="11638" y="2035"/>
                </a:lnTo>
                <a:lnTo>
                  <a:pt x="11544" y="2102"/>
                </a:lnTo>
                <a:lnTo>
                  <a:pt x="11636" y="2000"/>
                </a:lnTo>
                <a:lnTo>
                  <a:pt x="11679" y="1950"/>
                </a:lnTo>
                <a:lnTo>
                  <a:pt x="11722" y="1902"/>
                </a:lnTo>
                <a:lnTo>
                  <a:pt x="11763" y="1853"/>
                </a:lnTo>
                <a:lnTo>
                  <a:pt x="11803" y="1804"/>
                </a:lnTo>
                <a:lnTo>
                  <a:pt x="11841" y="1755"/>
                </a:lnTo>
                <a:lnTo>
                  <a:pt x="11877" y="1708"/>
                </a:lnTo>
                <a:lnTo>
                  <a:pt x="11914" y="1660"/>
                </a:lnTo>
                <a:lnTo>
                  <a:pt x="11949" y="1612"/>
                </a:lnTo>
                <a:lnTo>
                  <a:pt x="11983" y="1564"/>
                </a:lnTo>
                <a:lnTo>
                  <a:pt x="12016" y="1516"/>
                </a:lnTo>
                <a:lnTo>
                  <a:pt x="12047" y="1468"/>
                </a:lnTo>
                <a:lnTo>
                  <a:pt x="12078" y="1419"/>
                </a:lnTo>
                <a:lnTo>
                  <a:pt x="12107" y="1371"/>
                </a:lnTo>
                <a:lnTo>
                  <a:pt x="12137" y="1321"/>
                </a:lnTo>
                <a:lnTo>
                  <a:pt x="12164" y="1273"/>
                </a:lnTo>
                <a:lnTo>
                  <a:pt x="12192" y="1222"/>
                </a:lnTo>
                <a:lnTo>
                  <a:pt x="12218" y="1172"/>
                </a:lnTo>
                <a:lnTo>
                  <a:pt x="12245" y="1121"/>
                </a:lnTo>
                <a:lnTo>
                  <a:pt x="12269" y="1069"/>
                </a:lnTo>
                <a:lnTo>
                  <a:pt x="12294" y="1015"/>
                </a:lnTo>
                <a:lnTo>
                  <a:pt x="12318" y="962"/>
                </a:lnTo>
                <a:lnTo>
                  <a:pt x="12342" y="906"/>
                </a:lnTo>
                <a:lnTo>
                  <a:pt x="12366" y="851"/>
                </a:lnTo>
                <a:lnTo>
                  <a:pt x="12389" y="794"/>
                </a:lnTo>
                <a:lnTo>
                  <a:pt x="12411" y="736"/>
                </a:lnTo>
                <a:lnTo>
                  <a:pt x="12433" y="677"/>
                </a:lnTo>
                <a:lnTo>
                  <a:pt x="12454" y="617"/>
                </a:lnTo>
                <a:lnTo>
                  <a:pt x="12476" y="555"/>
                </a:lnTo>
                <a:lnTo>
                  <a:pt x="12519" y="427"/>
                </a:lnTo>
                <a:lnTo>
                  <a:pt x="12444" y="505"/>
                </a:lnTo>
                <a:lnTo>
                  <a:pt x="12372" y="586"/>
                </a:lnTo>
                <a:lnTo>
                  <a:pt x="12301" y="668"/>
                </a:lnTo>
                <a:lnTo>
                  <a:pt x="12232" y="751"/>
                </a:lnTo>
                <a:lnTo>
                  <a:pt x="12165" y="836"/>
                </a:lnTo>
                <a:lnTo>
                  <a:pt x="12099" y="922"/>
                </a:lnTo>
                <a:lnTo>
                  <a:pt x="12034" y="1008"/>
                </a:lnTo>
                <a:lnTo>
                  <a:pt x="11970" y="1097"/>
                </a:lnTo>
                <a:lnTo>
                  <a:pt x="11907" y="1184"/>
                </a:lnTo>
                <a:lnTo>
                  <a:pt x="11843" y="1274"/>
                </a:lnTo>
                <a:lnTo>
                  <a:pt x="11720" y="1453"/>
                </a:lnTo>
                <a:lnTo>
                  <a:pt x="11596" y="1632"/>
                </a:lnTo>
                <a:lnTo>
                  <a:pt x="11472" y="1810"/>
                </a:lnTo>
                <a:lnTo>
                  <a:pt x="11409" y="1899"/>
                </a:lnTo>
                <a:lnTo>
                  <a:pt x="11346" y="1987"/>
                </a:lnTo>
                <a:lnTo>
                  <a:pt x="11281" y="2074"/>
                </a:lnTo>
                <a:lnTo>
                  <a:pt x="11217" y="2160"/>
                </a:lnTo>
                <a:lnTo>
                  <a:pt x="11150" y="2245"/>
                </a:lnTo>
                <a:lnTo>
                  <a:pt x="11083" y="2330"/>
                </a:lnTo>
                <a:lnTo>
                  <a:pt x="11014" y="2412"/>
                </a:lnTo>
                <a:lnTo>
                  <a:pt x="10943" y="2493"/>
                </a:lnTo>
                <a:lnTo>
                  <a:pt x="10871" y="2573"/>
                </a:lnTo>
                <a:lnTo>
                  <a:pt x="10833" y="2612"/>
                </a:lnTo>
                <a:lnTo>
                  <a:pt x="10796" y="2651"/>
                </a:lnTo>
                <a:lnTo>
                  <a:pt x="10759" y="2688"/>
                </a:lnTo>
                <a:lnTo>
                  <a:pt x="10720" y="2726"/>
                </a:lnTo>
                <a:lnTo>
                  <a:pt x="10682" y="2763"/>
                </a:lnTo>
                <a:lnTo>
                  <a:pt x="10642" y="2799"/>
                </a:lnTo>
                <a:lnTo>
                  <a:pt x="10601" y="2836"/>
                </a:lnTo>
                <a:lnTo>
                  <a:pt x="10561" y="2871"/>
                </a:lnTo>
                <a:lnTo>
                  <a:pt x="10520" y="2906"/>
                </a:lnTo>
                <a:lnTo>
                  <a:pt x="10478" y="2940"/>
                </a:lnTo>
                <a:lnTo>
                  <a:pt x="10434" y="2974"/>
                </a:lnTo>
                <a:lnTo>
                  <a:pt x="10391" y="3007"/>
                </a:lnTo>
                <a:lnTo>
                  <a:pt x="10347" y="3039"/>
                </a:lnTo>
                <a:lnTo>
                  <a:pt x="10302" y="3070"/>
                </a:lnTo>
                <a:lnTo>
                  <a:pt x="10250" y="3107"/>
                </a:lnTo>
                <a:lnTo>
                  <a:pt x="10198" y="3141"/>
                </a:lnTo>
                <a:lnTo>
                  <a:pt x="10091" y="3210"/>
                </a:lnTo>
                <a:lnTo>
                  <a:pt x="9985" y="3276"/>
                </a:lnTo>
                <a:lnTo>
                  <a:pt x="9878" y="3341"/>
                </a:lnTo>
                <a:lnTo>
                  <a:pt x="9663" y="3469"/>
                </a:lnTo>
                <a:lnTo>
                  <a:pt x="9555" y="3533"/>
                </a:lnTo>
                <a:lnTo>
                  <a:pt x="9447" y="3598"/>
                </a:lnTo>
                <a:lnTo>
                  <a:pt x="9341" y="3663"/>
                </a:lnTo>
                <a:lnTo>
                  <a:pt x="9235" y="3731"/>
                </a:lnTo>
                <a:lnTo>
                  <a:pt x="9183" y="3765"/>
                </a:lnTo>
                <a:lnTo>
                  <a:pt x="9131" y="3800"/>
                </a:lnTo>
                <a:lnTo>
                  <a:pt x="9079" y="3837"/>
                </a:lnTo>
                <a:lnTo>
                  <a:pt x="9027" y="3873"/>
                </a:lnTo>
                <a:lnTo>
                  <a:pt x="8976" y="3910"/>
                </a:lnTo>
                <a:lnTo>
                  <a:pt x="8925" y="3948"/>
                </a:lnTo>
                <a:lnTo>
                  <a:pt x="8875" y="3987"/>
                </a:lnTo>
                <a:lnTo>
                  <a:pt x="8825" y="4027"/>
                </a:lnTo>
                <a:lnTo>
                  <a:pt x="8775" y="4068"/>
                </a:lnTo>
                <a:lnTo>
                  <a:pt x="8726" y="4111"/>
                </a:lnTo>
                <a:lnTo>
                  <a:pt x="8679" y="4154"/>
                </a:lnTo>
                <a:lnTo>
                  <a:pt x="8631" y="4198"/>
                </a:lnTo>
                <a:lnTo>
                  <a:pt x="8604" y="4204"/>
                </a:lnTo>
                <a:lnTo>
                  <a:pt x="8579" y="4212"/>
                </a:lnTo>
                <a:lnTo>
                  <a:pt x="8553" y="4219"/>
                </a:lnTo>
                <a:lnTo>
                  <a:pt x="8529" y="4228"/>
                </a:lnTo>
                <a:lnTo>
                  <a:pt x="8505" y="4237"/>
                </a:lnTo>
                <a:lnTo>
                  <a:pt x="8483" y="4247"/>
                </a:lnTo>
                <a:lnTo>
                  <a:pt x="8460" y="4257"/>
                </a:lnTo>
                <a:lnTo>
                  <a:pt x="8439" y="4269"/>
                </a:lnTo>
                <a:lnTo>
                  <a:pt x="8417" y="4280"/>
                </a:lnTo>
                <a:lnTo>
                  <a:pt x="8397" y="4292"/>
                </a:lnTo>
                <a:lnTo>
                  <a:pt x="8376" y="4305"/>
                </a:lnTo>
                <a:lnTo>
                  <a:pt x="8357" y="4318"/>
                </a:lnTo>
                <a:lnTo>
                  <a:pt x="8338" y="4332"/>
                </a:lnTo>
                <a:lnTo>
                  <a:pt x="8320" y="4347"/>
                </a:lnTo>
                <a:lnTo>
                  <a:pt x="8284" y="4376"/>
                </a:lnTo>
                <a:lnTo>
                  <a:pt x="8250" y="4409"/>
                </a:lnTo>
                <a:lnTo>
                  <a:pt x="8219" y="4442"/>
                </a:lnTo>
                <a:lnTo>
                  <a:pt x="8188" y="4477"/>
                </a:lnTo>
                <a:lnTo>
                  <a:pt x="8159" y="4513"/>
                </a:lnTo>
                <a:lnTo>
                  <a:pt x="8130" y="4551"/>
                </a:lnTo>
                <a:lnTo>
                  <a:pt x="8103" y="4588"/>
                </a:lnTo>
                <a:lnTo>
                  <a:pt x="8076" y="4628"/>
                </a:lnTo>
                <a:lnTo>
                  <a:pt x="8050" y="4668"/>
                </a:lnTo>
                <a:lnTo>
                  <a:pt x="7999" y="4748"/>
                </a:lnTo>
                <a:lnTo>
                  <a:pt x="7949" y="4829"/>
                </a:lnTo>
                <a:lnTo>
                  <a:pt x="7897" y="4908"/>
                </a:lnTo>
                <a:lnTo>
                  <a:pt x="7871" y="4948"/>
                </a:lnTo>
                <a:lnTo>
                  <a:pt x="7844" y="4986"/>
                </a:lnTo>
                <a:lnTo>
                  <a:pt x="7816" y="5024"/>
                </a:lnTo>
                <a:lnTo>
                  <a:pt x="7787" y="5061"/>
                </a:lnTo>
                <a:lnTo>
                  <a:pt x="7756" y="5096"/>
                </a:lnTo>
                <a:lnTo>
                  <a:pt x="7724" y="5130"/>
                </a:lnTo>
                <a:lnTo>
                  <a:pt x="7692" y="5162"/>
                </a:lnTo>
                <a:lnTo>
                  <a:pt x="7656" y="5192"/>
                </a:lnTo>
                <a:lnTo>
                  <a:pt x="7638" y="5207"/>
                </a:lnTo>
                <a:lnTo>
                  <a:pt x="7620" y="5222"/>
                </a:lnTo>
                <a:lnTo>
                  <a:pt x="7601" y="5236"/>
                </a:lnTo>
                <a:lnTo>
                  <a:pt x="7582" y="5249"/>
                </a:lnTo>
                <a:lnTo>
                  <a:pt x="7553" y="5211"/>
                </a:lnTo>
                <a:lnTo>
                  <a:pt x="7525" y="5173"/>
                </a:lnTo>
                <a:lnTo>
                  <a:pt x="7496" y="5138"/>
                </a:lnTo>
                <a:lnTo>
                  <a:pt x="7464" y="5103"/>
                </a:lnTo>
                <a:lnTo>
                  <a:pt x="7432" y="5069"/>
                </a:lnTo>
                <a:lnTo>
                  <a:pt x="7399" y="5036"/>
                </a:lnTo>
                <a:lnTo>
                  <a:pt x="7366" y="5004"/>
                </a:lnTo>
                <a:lnTo>
                  <a:pt x="7331" y="4974"/>
                </a:lnTo>
                <a:lnTo>
                  <a:pt x="7296" y="4943"/>
                </a:lnTo>
                <a:lnTo>
                  <a:pt x="7260" y="4914"/>
                </a:lnTo>
                <a:lnTo>
                  <a:pt x="7224" y="4884"/>
                </a:lnTo>
                <a:lnTo>
                  <a:pt x="7185" y="4857"/>
                </a:lnTo>
                <a:lnTo>
                  <a:pt x="7148" y="4829"/>
                </a:lnTo>
                <a:lnTo>
                  <a:pt x="7109" y="4801"/>
                </a:lnTo>
                <a:lnTo>
                  <a:pt x="7030" y="4749"/>
                </a:lnTo>
                <a:lnTo>
                  <a:pt x="6949" y="4698"/>
                </a:lnTo>
                <a:lnTo>
                  <a:pt x="6868" y="4648"/>
                </a:lnTo>
                <a:lnTo>
                  <a:pt x="6786" y="4600"/>
                </a:lnTo>
                <a:lnTo>
                  <a:pt x="6703" y="4552"/>
                </a:lnTo>
                <a:lnTo>
                  <a:pt x="6621" y="4503"/>
                </a:lnTo>
                <a:lnTo>
                  <a:pt x="6538" y="4454"/>
                </a:lnTo>
                <a:lnTo>
                  <a:pt x="6456" y="4405"/>
                </a:lnTo>
                <a:lnTo>
                  <a:pt x="6376" y="4355"/>
                </a:lnTo>
                <a:lnTo>
                  <a:pt x="6377" y="4337"/>
                </a:lnTo>
                <a:lnTo>
                  <a:pt x="6380" y="4321"/>
                </a:lnTo>
                <a:lnTo>
                  <a:pt x="6384" y="4306"/>
                </a:lnTo>
                <a:lnTo>
                  <a:pt x="6388" y="4294"/>
                </a:lnTo>
                <a:lnTo>
                  <a:pt x="6397" y="4270"/>
                </a:lnTo>
                <a:lnTo>
                  <a:pt x="6405" y="4248"/>
                </a:lnTo>
                <a:lnTo>
                  <a:pt x="6407" y="4238"/>
                </a:lnTo>
                <a:lnTo>
                  <a:pt x="6409" y="4228"/>
                </a:lnTo>
                <a:lnTo>
                  <a:pt x="6409" y="4218"/>
                </a:lnTo>
                <a:lnTo>
                  <a:pt x="6407" y="4207"/>
                </a:lnTo>
                <a:lnTo>
                  <a:pt x="6403" y="4197"/>
                </a:lnTo>
                <a:lnTo>
                  <a:pt x="6397" y="4185"/>
                </a:lnTo>
                <a:lnTo>
                  <a:pt x="6388" y="4172"/>
                </a:lnTo>
                <a:lnTo>
                  <a:pt x="6376" y="4160"/>
                </a:lnTo>
                <a:lnTo>
                  <a:pt x="6358" y="4148"/>
                </a:lnTo>
                <a:lnTo>
                  <a:pt x="6338" y="4138"/>
                </a:lnTo>
                <a:lnTo>
                  <a:pt x="6318" y="4130"/>
                </a:lnTo>
                <a:lnTo>
                  <a:pt x="6296" y="4122"/>
                </a:lnTo>
                <a:lnTo>
                  <a:pt x="6274" y="4116"/>
                </a:lnTo>
                <a:lnTo>
                  <a:pt x="6251" y="4110"/>
                </a:lnTo>
                <a:lnTo>
                  <a:pt x="6203" y="4099"/>
                </a:lnTo>
                <a:lnTo>
                  <a:pt x="6157" y="4087"/>
                </a:lnTo>
                <a:lnTo>
                  <a:pt x="6111" y="4075"/>
                </a:lnTo>
                <a:lnTo>
                  <a:pt x="6088" y="4068"/>
                </a:lnTo>
                <a:lnTo>
                  <a:pt x="6066" y="4061"/>
                </a:lnTo>
                <a:lnTo>
                  <a:pt x="6046" y="4052"/>
                </a:lnTo>
                <a:lnTo>
                  <a:pt x="6026" y="4043"/>
                </a:lnTo>
                <a:lnTo>
                  <a:pt x="5999" y="4044"/>
                </a:lnTo>
                <a:lnTo>
                  <a:pt x="5989" y="4044"/>
                </a:lnTo>
                <a:lnTo>
                  <a:pt x="5980" y="4044"/>
                </a:lnTo>
                <a:lnTo>
                  <a:pt x="5973" y="4043"/>
                </a:lnTo>
                <a:lnTo>
                  <a:pt x="5968" y="4041"/>
                </a:lnTo>
                <a:lnTo>
                  <a:pt x="5963" y="4038"/>
                </a:lnTo>
                <a:lnTo>
                  <a:pt x="5960" y="4035"/>
                </a:lnTo>
                <a:lnTo>
                  <a:pt x="5959" y="4032"/>
                </a:lnTo>
                <a:lnTo>
                  <a:pt x="5957" y="4028"/>
                </a:lnTo>
                <a:lnTo>
                  <a:pt x="5957" y="4024"/>
                </a:lnTo>
                <a:lnTo>
                  <a:pt x="5957" y="4018"/>
                </a:lnTo>
                <a:lnTo>
                  <a:pt x="5962" y="4007"/>
                </a:lnTo>
                <a:lnTo>
                  <a:pt x="5968" y="3994"/>
                </a:lnTo>
                <a:lnTo>
                  <a:pt x="5981" y="3964"/>
                </a:lnTo>
                <a:lnTo>
                  <a:pt x="5988" y="3947"/>
                </a:lnTo>
                <a:lnTo>
                  <a:pt x="5994" y="3929"/>
                </a:lnTo>
                <a:lnTo>
                  <a:pt x="5996" y="3919"/>
                </a:lnTo>
                <a:lnTo>
                  <a:pt x="5997" y="3909"/>
                </a:lnTo>
                <a:lnTo>
                  <a:pt x="5998" y="3899"/>
                </a:lnTo>
                <a:lnTo>
                  <a:pt x="5998" y="3890"/>
                </a:lnTo>
                <a:lnTo>
                  <a:pt x="5997" y="3880"/>
                </a:lnTo>
                <a:lnTo>
                  <a:pt x="5995" y="3870"/>
                </a:lnTo>
                <a:lnTo>
                  <a:pt x="5991" y="3859"/>
                </a:lnTo>
                <a:lnTo>
                  <a:pt x="5987" y="3849"/>
                </a:lnTo>
                <a:lnTo>
                  <a:pt x="5965" y="3837"/>
                </a:lnTo>
                <a:lnTo>
                  <a:pt x="5943" y="3825"/>
                </a:lnTo>
                <a:lnTo>
                  <a:pt x="5919" y="3815"/>
                </a:lnTo>
                <a:lnTo>
                  <a:pt x="5894" y="3806"/>
                </a:lnTo>
                <a:lnTo>
                  <a:pt x="5868" y="3798"/>
                </a:lnTo>
                <a:lnTo>
                  <a:pt x="5841" y="3790"/>
                </a:lnTo>
                <a:lnTo>
                  <a:pt x="5814" y="3785"/>
                </a:lnTo>
                <a:lnTo>
                  <a:pt x="5784" y="3779"/>
                </a:lnTo>
                <a:lnTo>
                  <a:pt x="5755" y="3775"/>
                </a:lnTo>
                <a:lnTo>
                  <a:pt x="5724" y="3772"/>
                </a:lnTo>
                <a:lnTo>
                  <a:pt x="5692" y="3769"/>
                </a:lnTo>
                <a:lnTo>
                  <a:pt x="5659" y="3768"/>
                </a:lnTo>
                <a:lnTo>
                  <a:pt x="5627" y="3768"/>
                </a:lnTo>
                <a:lnTo>
                  <a:pt x="5593" y="3768"/>
                </a:lnTo>
                <a:lnTo>
                  <a:pt x="5557" y="3769"/>
                </a:lnTo>
                <a:lnTo>
                  <a:pt x="5521" y="3771"/>
                </a:lnTo>
                <a:lnTo>
                  <a:pt x="5521" y="3537"/>
                </a:lnTo>
                <a:lnTo>
                  <a:pt x="5498" y="3528"/>
                </a:lnTo>
                <a:lnTo>
                  <a:pt x="5474" y="3520"/>
                </a:lnTo>
                <a:lnTo>
                  <a:pt x="5449" y="3515"/>
                </a:lnTo>
                <a:lnTo>
                  <a:pt x="5423" y="3509"/>
                </a:lnTo>
                <a:lnTo>
                  <a:pt x="5394" y="3506"/>
                </a:lnTo>
                <a:lnTo>
                  <a:pt x="5366" y="3502"/>
                </a:lnTo>
                <a:lnTo>
                  <a:pt x="5336" y="3500"/>
                </a:lnTo>
                <a:lnTo>
                  <a:pt x="5307" y="3499"/>
                </a:lnTo>
                <a:lnTo>
                  <a:pt x="5245" y="3497"/>
                </a:lnTo>
                <a:lnTo>
                  <a:pt x="5182" y="3498"/>
                </a:lnTo>
                <a:lnTo>
                  <a:pt x="5054" y="3499"/>
                </a:lnTo>
                <a:lnTo>
                  <a:pt x="5060" y="3466"/>
                </a:lnTo>
                <a:lnTo>
                  <a:pt x="5063" y="3437"/>
                </a:lnTo>
                <a:lnTo>
                  <a:pt x="5063" y="3409"/>
                </a:lnTo>
                <a:lnTo>
                  <a:pt x="5062" y="3384"/>
                </a:lnTo>
                <a:lnTo>
                  <a:pt x="5059" y="3361"/>
                </a:lnTo>
                <a:lnTo>
                  <a:pt x="5053" y="3339"/>
                </a:lnTo>
                <a:lnTo>
                  <a:pt x="5047" y="3319"/>
                </a:lnTo>
                <a:lnTo>
                  <a:pt x="5039" y="3299"/>
                </a:lnTo>
                <a:lnTo>
                  <a:pt x="5031" y="3280"/>
                </a:lnTo>
                <a:lnTo>
                  <a:pt x="5024" y="3262"/>
                </a:lnTo>
                <a:lnTo>
                  <a:pt x="5005" y="3227"/>
                </a:lnTo>
                <a:lnTo>
                  <a:pt x="4997" y="3208"/>
                </a:lnTo>
                <a:lnTo>
                  <a:pt x="4990" y="3189"/>
                </a:lnTo>
                <a:lnTo>
                  <a:pt x="4982" y="3169"/>
                </a:lnTo>
                <a:lnTo>
                  <a:pt x="4976" y="3149"/>
                </a:lnTo>
                <a:lnTo>
                  <a:pt x="4942" y="3145"/>
                </a:lnTo>
                <a:lnTo>
                  <a:pt x="4909" y="3144"/>
                </a:lnTo>
                <a:lnTo>
                  <a:pt x="4876" y="3143"/>
                </a:lnTo>
                <a:lnTo>
                  <a:pt x="4844" y="3143"/>
                </a:lnTo>
                <a:lnTo>
                  <a:pt x="4814" y="3144"/>
                </a:lnTo>
                <a:lnTo>
                  <a:pt x="4784" y="3145"/>
                </a:lnTo>
                <a:lnTo>
                  <a:pt x="4755" y="3147"/>
                </a:lnTo>
                <a:lnTo>
                  <a:pt x="4727" y="3151"/>
                </a:lnTo>
                <a:lnTo>
                  <a:pt x="4698" y="3155"/>
                </a:lnTo>
                <a:lnTo>
                  <a:pt x="4672" y="3160"/>
                </a:lnTo>
                <a:lnTo>
                  <a:pt x="4645" y="3164"/>
                </a:lnTo>
                <a:lnTo>
                  <a:pt x="4620" y="3171"/>
                </a:lnTo>
                <a:lnTo>
                  <a:pt x="4595" y="3177"/>
                </a:lnTo>
                <a:lnTo>
                  <a:pt x="4570" y="3185"/>
                </a:lnTo>
                <a:lnTo>
                  <a:pt x="4546" y="3193"/>
                </a:lnTo>
                <a:lnTo>
                  <a:pt x="4524" y="3201"/>
                </a:lnTo>
                <a:lnTo>
                  <a:pt x="4478" y="3219"/>
                </a:lnTo>
                <a:lnTo>
                  <a:pt x="4434" y="3238"/>
                </a:lnTo>
                <a:lnTo>
                  <a:pt x="4392" y="3260"/>
                </a:lnTo>
                <a:lnTo>
                  <a:pt x="4353" y="3282"/>
                </a:lnTo>
                <a:lnTo>
                  <a:pt x="4313" y="3306"/>
                </a:lnTo>
                <a:lnTo>
                  <a:pt x="4274" y="3331"/>
                </a:lnTo>
                <a:lnTo>
                  <a:pt x="4236" y="3356"/>
                </a:lnTo>
                <a:lnTo>
                  <a:pt x="4198" y="3382"/>
                </a:lnTo>
                <a:lnTo>
                  <a:pt x="4192" y="3369"/>
                </a:lnTo>
                <a:lnTo>
                  <a:pt x="4186" y="3355"/>
                </a:lnTo>
                <a:lnTo>
                  <a:pt x="4183" y="3341"/>
                </a:lnTo>
                <a:lnTo>
                  <a:pt x="4180" y="3328"/>
                </a:lnTo>
                <a:lnTo>
                  <a:pt x="4179" y="3314"/>
                </a:lnTo>
                <a:lnTo>
                  <a:pt x="4179" y="3301"/>
                </a:lnTo>
                <a:lnTo>
                  <a:pt x="4180" y="3286"/>
                </a:lnTo>
                <a:lnTo>
                  <a:pt x="4183" y="3272"/>
                </a:lnTo>
                <a:lnTo>
                  <a:pt x="4186" y="3257"/>
                </a:lnTo>
                <a:lnTo>
                  <a:pt x="4190" y="3243"/>
                </a:lnTo>
                <a:lnTo>
                  <a:pt x="4196" y="3228"/>
                </a:lnTo>
                <a:lnTo>
                  <a:pt x="4203" y="3213"/>
                </a:lnTo>
                <a:lnTo>
                  <a:pt x="4217" y="3184"/>
                </a:lnTo>
                <a:lnTo>
                  <a:pt x="4234" y="3153"/>
                </a:lnTo>
                <a:lnTo>
                  <a:pt x="4251" y="3124"/>
                </a:lnTo>
                <a:lnTo>
                  <a:pt x="4270" y="3093"/>
                </a:lnTo>
                <a:lnTo>
                  <a:pt x="4288" y="3062"/>
                </a:lnTo>
                <a:lnTo>
                  <a:pt x="4305" y="3033"/>
                </a:lnTo>
                <a:lnTo>
                  <a:pt x="4322" y="3004"/>
                </a:lnTo>
                <a:lnTo>
                  <a:pt x="4336" y="2973"/>
                </a:lnTo>
                <a:lnTo>
                  <a:pt x="4341" y="2958"/>
                </a:lnTo>
                <a:lnTo>
                  <a:pt x="4347" y="2945"/>
                </a:lnTo>
                <a:lnTo>
                  <a:pt x="4351" y="2930"/>
                </a:lnTo>
                <a:lnTo>
                  <a:pt x="4354" y="2915"/>
                </a:lnTo>
                <a:lnTo>
                  <a:pt x="4331" y="2909"/>
                </a:lnTo>
                <a:lnTo>
                  <a:pt x="4308" y="2905"/>
                </a:lnTo>
                <a:lnTo>
                  <a:pt x="4285" y="2900"/>
                </a:lnTo>
                <a:lnTo>
                  <a:pt x="4261" y="2898"/>
                </a:lnTo>
                <a:lnTo>
                  <a:pt x="4237" y="2896"/>
                </a:lnTo>
                <a:lnTo>
                  <a:pt x="4213" y="2895"/>
                </a:lnTo>
                <a:lnTo>
                  <a:pt x="4189" y="2895"/>
                </a:lnTo>
                <a:lnTo>
                  <a:pt x="4166" y="2895"/>
                </a:lnTo>
                <a:lnTo>
                  <a:pt x="4142" y="2896"/>
                </a:lnTo>
                <a:lnTo>
                  <a:pt x="4117" y="2898"/>
                </a:lnTo>
                <a:lnTo>
                  <a:pt x="4093" y="2900"/>
                </a:lnTo>
                <a:lnTo>
                  <a:pt x="4069" y="2904"/>
                </a:lnTo>
                <a:lnTo>
                  <a:pt x="4020" y="2913"/>
                </a:lnTo>
                <a:lnTo>
                  <a:pt x="3972" y="2924"/>
                </a:lnTo>
                <a:lnTo>
                  <a:pt x="3924" y="2937"/>
                </a:lnTo>
                <a:lnTo>
                  <a:pt x="3877" y="2953"/>
                </a:lnTo>
                <a:lnTo>
                  <a:pt x="3830" y="2970"/>
                </a:lnTo>
                <a:lnTo>
                  <a:pt x="3785" y="2988"/>
                </a:lnTo>
                <a:lnTo>
                  <a:pt x="3741" y="3007"/>
                </a:lnTo>
                <a:lnTo>
                  <a:pt x="3697" y="3027"/>
                </a:lnTo>
                <a:lnTo>
                  <a:pt x="3656" y="3049"/>
                </a:lnTo>
                <a:lnTo>
                  <a:pt x="3616" y="3070"/>
                </a:lnTo>
                <a:lnTo>
                  <a:pt x="3598" y="3082"/>
                </a:lnTo>
                <a:lnTo>
                  <a:pt x="3578" y="3093"/>
                </a:lnTo>
                <a:lnTo>
                  <a:pt x="3561" y="3107"/>
                </a:lnTo>
                <a:lnTo>
                  <a:pt x="3543" y="3119"/>
                </a:lnTo>
                <a:lnTo>
                  <a:pt x="3509" y="3147"/>
                </a:lnTo>
                <a:lnTo>
                  <a:pt x="3475" y="3178"/>
                </a:lnTo>
                <a:lnTo>
                  <a:pt x="3444" y="3209"/>
                </a:lnTo>
                <a:lnTo>
                  <a:pt x="3413" y="3239"/>
                </a:lnTo>
                <a:lnTo>
                  <a:pt x="3353" y="3297"/>
                </a:lnTo>
                <a:lnTo>
                  <a:pt x="3326" y="3323"/>
                </a:lnTo>
                <a:lnTo>
                  <a:pt x="3297" y="3347"/>
                </a:lnTo>
                <a:lnTo>
                  <a:pt x="3285" y="3357"/>
                </a:lnTo>
                <a:lnTo>
                  <a:pt x="3271" y="3366"/>
                </a:lnTo>
                <a:lnTo>
                  <a:pt x="3259" y="3374"/>
                </a:lnTo>
                <a:lnTo>
                  <a:pt x="3245" y="3381"/>
                </a:lnTo>
                <a:lnTo>
                  <a:pt x="3233" y="3387"/>
                </a:lnTo>
                <a:lnTo>
                  <a:pt x="3220" y="3391"/>
                </a:lnTo>
                <a:lnTo>
                  <a:pt x="3208" y="3393"/>
                </a:lnTo>
                <a:lnTo>
                  <a:pt x="3196" y="3395"/>
                </a:lnTo>
                <a:lnTo>
                  <a:pt x="3184" y="3395"/>
                </a:lnTo>
                <a:lnTo>
                  <a:pt x="3173" y="3392"/>
                </a:lnTo>
                <a:lnTo>
                  <a:pt x="3160" y="3388"/>
                </a:lnTo>
                <a:lnTo>
                  <a:pt x="3149" y="3382"/>
                </a:lnTo>
                <a:lnTo>
                  <a:pt x="3162" y="3347"/>
                </a:lnTo>
                <a:lnTo>
                  <a:pt x="3175" y="3311"/>
                </a:lnTo>
                <a:lnTo>
                  <a:pt x="3187" y="3274"/>
                </a:lnTo>
                <a:lnTo>
                  <a:pt x="3199" y="3237"/>
                </a:lnTo>
                <a:lnTo>
                  <a:pt x="3220" y="3162"/>
                </a:lnTo>
                <a:lnTo>
                  <a:pt x="3242" y="3086"/>
                </a:lnTo>
                <a:lnTo>
                  <a:pt x="3264" y="3010"/>
                </a:lnTo>
                <a:lnTo>
                  <a:pt x="3276" y="2974"/>
                </a:lnTo>
                <a:lnTo>
                  <a:pt x="3287" y="2937"/>
                </a:lnTo>
                <a:lnTo>
                  <a:pt x="3301" y="2902"/>
                </a:lnTo>
                <a:lnTo>
                  <a:pt x="3313" y="2866"/>
                </a:lnTo>
                <a:lnTo>
                  <a:pt x="3328" y="2831"/>
                </a:lnTo>
                <a:lnTo>
                  <a:pt x="3344" y="2798"/>
                </a:lnTo>
                <a:lnTo>
                  <a:pt x="3327" y="2789"/>
                </a:lnTo>
                <a:lnTo>
                  <a:pt x="3310" y="2781"/>
                </a:lnTo>
                <a:lnTo>
                  <a:pt x="3293" y="2773"/>
                </a:lnTo>
                <a:lnTo>
                  <a:pt x="3276" y="2767"/>
                </a:lnTo>
                <a:lnTo>
                  <a:pt x="3259" y="2761"/>
                </a:lnTo>
                <a:lnTo>
                  <a:pt x="3242" y="2756"/>
                </a:lnTo>
                <a:lnTo>
                  <a:pt x="3225" y="2752"/>
                </a:lnTo>
                <a:lnTo>
                  <a:pt x="3209" y="2748"/>
                </a:lnTo>
                <a:lnTo>
                  <a:pt x="3192" y="2745"/>
                </a:lnTo>
                <a:lnTo>
                  <a:pt x="3175" y="2744"/>
                </a:lnTo>
                <a:lnTo>
                  <a:pt x="3159" y="2743"/>
                </a:lnTo>
                <a:lnTo>
                  <a:pt x="3142" y="2742"/>
                </a:lnTo>
                <a:lnTo>
                  <a:pt x="3109" y="2743"/>
                </a:lnTo>
                <a:lnTo>
                  <a:pt x="3076" y="2746"/>
                </a:lnTo>
                <a:lnTo>
                  <a:pt x="3043" y="2752"/>
                </a:lnTo>
                <a:lnTo>
                  <a:pt x="3012" y="2760"/>
                </a:lnTo>
                <a:lnTo>
                  <a:pt x="2980" y="2770"/>
                </a:lnTo>
                <a:lnTo>
                  <a:pt x="2948" y="2782"/>
                </a:lnTo>
                <a:lnTo>
                  <a:pt x="2917" y="2796"/>
                </a:lnTo>
                <a:lnTo>
                  <a:pt x="2886" y="2811"/>
                </a:lnTo>
                <a:lnTo>
                  <a:pt x="2855" y="2828"/>
                </a:lnTo>
                <a:lnTo>
                  <a:pt x="2825" y="2846"/>
                </a:lnTo>
                <a:lnTo>
                  <a:pt x="2795" y="2865"/>
                </a:lnTo>
                <a:lnTo>
                  <a:pt x="2766" y="2886"/>
                </a:lnTo>
                <a:lnTo>
                  <a:pt x="2737" y="2907"/>
                </a:lnTo>
                <a:lnTo>
                  <a:pt x="2709" y="2929"/>
                </a:lnTo>
                <a:lnTo>
                  <a:pt x="2654" y="2974"/>
                </a:lnTo>
                <a:lnTo>
                  <a:pt x="2600" y="3019"/>
                </a:lnTo>
                <a:lnTo>
                  <a:pt x="2501" y="3109"/>
                </a:lnTo>
                <a:lnTo>
                  <a:pt x="2454" y="3151"/>
                </a:lnTo>
                <a:lnTo>
                  <a:pt x="2411" y="3187"/>
                </a:lnTo>
                <a:lnTo>
                  <a:pt x="2412" y="3143"/>
                </a:lnTo>
                <a:lnTo>
                  <a:pt x="2414" y="3099"/>
                </a:lnTo>
                <a:lnTo>
                  <a:pt x="2418" y="3056"/>
                </a:lnTo>
                <a:lnTo>
                  <a:pt x="2422" y="3014"/>
                </a:lnTo>
                <a:lnTo>
                  <a:pt x="2431" y="2931"/>
                </a:lnTo>
                <a:lnTo>
                  <a:pt x="2442" y="2848"/>
                </a:lnTo>
                <a:lnTo>
                  <a:pt x="2445" y="2807"/>
                </a:lnTo>
                <a:lnTo>
                  <a:pt x="2450" y="2764"/>
                </a:lnTo>
                <a:lnTo>
                  <a:pt x="2453" y="2721"/>
                </a:lnTo>
                <a:lnTo>
                  <a:pt x="2454" y="2677"/>
                </a:lnTo>
                <a:lnTo>
                  <a:pt x="2455" y="2632"/>
                </a:lnTo>
                <a:lnTo>
                  <a:pt x="2455" y="2585"/>
                </a:lnTo>
                <a:lnTo>
                  <a:pt x="2453" y="2538"/>
                </a:lnTo>
                <a:lnTo>
                  <a:pt x="2450" y="2488"/>
                </a:lnTo>
                <a:lnTo>
                  <a:pt x="2429" y="2482"/>
                </a:lnTo>
                <a:lnTo>
                  <a:pt x="2409" y="2476"/>
                </a:lnTo>
                <a:lnTo>
                  <a:pt x="2388" y="2473"/>
                </a:lnTo>
                <a:lnTo>
                  <a:pt x="2369" y="2470"/>
                </a:lnTo>
                <a:lnTo>
                  <a:pt x="2351" y="2467"/>
                </a:lnTo>
                <a:lnTo>
                  <a:pt x="2333" y="2465"/>
                </a:lnTo>
                <a:lnTo>
                  <a:pt x="2315" y="2465"/>
                </a:lnTo>
                <a:lnTo>
                  <a:pt x="2297" y="2465"/>
                </a:lnTo>
                <a:lnTo>
                  <a:pt x="2280" y="2465"/>
                </a:lnTo>
                <a:lnTo>
                  <a:pt x="2263" y="2467"/>
                </a:lnTo>
                <a:lnTo>
                  <a:pt x="2247" y="2470"/>
                </a:lnTo>
                <a:lnTo>
                  <a:pt x="2231" y="2472"/>
                </a:lnTo>
                <a:lnTo>
                  <a:pt x="2215" y="2475"/>
                </a:lnTo>
                <a:lnTo>
                  <a:pt x="2200" y="2480"/>
                </a:lnTo>
                <a:lnTo>
                  <a:pt x="2184" y="2485"/>
                </a:lnTo>
                <a:lnTo>
                  <a:pt x="2171" y="2491"/>
                </a:lnTo>
                <a:lnTo>
                  <a:pt x="2156" y="2497"/>
                </a:lnTo>
                <a:lnTo>
                  <a:pt x="2142" y="2504"/>
                </a:lnTo>
                <a:lnTo>
                  <a:pt x="2129" y="2512"/>
                </a:lnTo>
                <a:lnTo>
                  <a:pt x="2116" y="2520"/>
                </a:lnTo>
                <a:lnTo>
                  <a:pt x="2091" y="2538"/>
                </a:lnTo>
                <a:lnTo>
                  <a:pt x="2068" y="2558"/>
                </a:lnTo>
                <a:lnTo>
                  <a:pt x="2046" y="2581"/>
                </a:lnTo>
                <a:lnTo>
                  <a:pt x="2025" y="2605"/>
                </a:lnTo>
                <a:lnTo>
                  <a:pt x="2005" y="2631"/>
                </a:lnTo>
                <a:lnTo>
                  <a:pt x="1987" y="2658"/>
                </a:lnTo>
                <a:lnTo>
                  <a:pt x="1969" y="2687"/>
                </a:lnTo>
                <a:lnTo>
                  <a:pt x="1953" y="2718"/>
                </a:lnTo>
                <a:lnTo>
                  <a:pt x="1938" y="2750"/>
                </a:lnTo>
                <a:lnTo>
                  <a:pt x="1925" y="2782"/>
                </a:lnTo>
                <a:lnTo>
                  <a:pt x="1911" y="2818"/>
                </a:lnTo>
                <a:lnTo>
                  <a:pt x="1900" y="2852"/>
                </a:lnTo>
                <a:lnTo>
                  <a:pt x="1889" y="2888"/>
                </a:lnTo>
                <a:lnTo>
                  <a:pt x="1879" y="2924"/>
                </a:lnTo>
                <a:lnTo>
                  <a:pt x="1869" y="2962"/>
                </a:lnTo>
                <a:lnTo>
                  <a:pt x="1861" y="2999"/>
                </a:lnTo>
                <a:lnTo>
                  <a:pt x="1855" y="3038"/>
                </a:lnTo>
                <a:lnTo>
                  <a:pt x="1848" y="3075"/>
                </a:lnTo>
                <a:lnTo>
                  <a:pt x="1841" y="3113"/>
                </a:lnTo>
                <a:lnTo>
                  <a:pt x="1836" y="3151"/>
                </a:lnTo>
                <a:lnTo>
                  <a:pt x="1827" y="3226"/>
                </a:lnTo>
                <a:lnTo>
                  <a:pt x="1809" y="3192"/>
                </a:lnTo>
                <a:lnTo>
                  <a:pt x="1791" y="3155"/>
                </a:lnTo>
                <a:lnTo>
                  <a:pt x="1775" y="3118"/>
                </a:lnTo>
                <a:lnTo>
                  <a:pt x="1760" y="3079"/>
                </a:lnTo>
                <a:lnTo>
                  <a:pt x="1746" y="3041"/>
                </a:lnTo>
                <a:lnTo>
                  <a:pt x="1731" y="3001"/>
                </a:lnTo>
                <a:lnTo>
                  <a:pt x="1705" y="2921"/>
                </a:lnTo>
                <a:lnTo>
                  <a:pt x="1680" y="2839"/>
                </a:lnTo>
                <a:lnTo>
                  <a:pt x="1655" y="2756"/>
                </a:lnTo>
                <a:lnTo>
                  <a:pt x="1630" y="2675"/>
                </a:lnTo>
                <a:lnTo>
                  <a:pt x="1604" y="2594"/>
                </a:lnTo>
                <a:lnTo>
                  <a:pt x="1590" y="2555"/>
                </a:lnTo>
                <a:lnTo>
                  <a:pt x="1576" y="2515"/>
                </a:lnTo>
                <a:lnTo>
                  <a:pt x="1561" y="2478"/>
                </a:lnTo>
                <a:lnTo>
                  <a:pt x="1545" y="2440"/>
                </a:lnTo>
                <a:lnTo>
                  <a:pt x="1527" y="2404"/>
                </a:lnTo>
                <a:lnTo>
                  <a:pt x="1509" y="2369"/>
                </a:lnTo>
                <a:lnTo>
                  <a:pt x="1490" y="2334"/>
                </a:lnTo>
                <a:lnTo>
                  <a:pt x="1469" y="2302"/>
                </a:lnTo>
                <a:lnTo>
                  <a:pt x="1448" y="2270"/>
                </a:lnTo>
                <a:lnTo>
                  <a:pt x="1424" y="2240"/>
                </a:lnTo>
                <a:lnTo>
                  <a:pt x="1399" y="2212"/>
                </a:lnTo>
                <a:lnTo>
                  <a:pt x="1372" y="2185"/>
                </a:lnTo>
                <a:lnTo>
                  <a:pt x="1343" y="2160"/>
                </a:lnTo>
                <a:lnTo>
                  <a:pt x="1327" y="2149"/>
                </a:lnTo>
                <a:lnTo>
                  <a:pt x="1312" y="2137"/>
                </a:lnTo>
                <a:lnTo>
                  <a:pt x="1296" y="2127"/>
                </a:lnTo>
                <a:lnTo>
                  <a:pt x="1279" y="2117"/>
                </a:lnTo>
                <a:lnTo>
                  <a:pt x="1262" y="2108"/>
                </a:lnTo>
                <a:lnTo>
                  <a:pt x="1245" y="2099"/>
                </a:lnTo>
                <a:lnTo>
                  <a:pt x="1230" y="2115"/>
                </a:lnTo>
                <a:lnTo>
                  <a:pt x="1218" y="2131"/>
                </a:lnTo>
                <a:lnTo>
                  <a:pt x="1205" y="2147"/>
                </a:lnTo>
                <a:lnTo>
                  <a:pt x="1194" y="2164"/>
                </a:lnTo>
                <a:lnTo>
                  <a:pt x="1184" y="2182"/>
                </a:lnTo>
                <a:lnTo>
                  <a:pt x="1173" y="2199"/>
                </a:lnTo>
                <a:lnTo>
                  <a:pt x="1164" y="2217"/>
                </a:lnTo>
                <a:lnTo>
                  <a:pt x="1156" y="2235"/>
                </a:lnTo>
                <a:lnTo>
                  <a:pt x="1148" y="2254"/>
                </a:lnTo>
                <a:lnTo>
                  <a:pt x="1142" y="2274"/>
                </a:lnTo>
                <a:lnTo>
                  <a:pt x="1136" y="2293"/>
                </a:lnTo>
                <a:lnTo>
                  <a:pt x="1130" y="2312"/>
                </a:lnTo>
                <a:lnTo>
                  <a:pt x="1126" y="2332"/>
                </a:lnTo>
                <a:lnTo>
                  <a:pt x="1121" y="2353"/>
                </a:lnTo>
                <a:lnTo>
                  <a:pt x="1116" y="2394"/>
                </a:lnTo>
                <a:lnTo>
                  <a:pt x="1111" y="2437"/>
                </a:lnTo>
                <a:lnTo>
                  <a:pt x="1109" y="2480"/>
                </a:lnTo>
                <a:lnTo>
                  <a:pt x="1109" y="2524"/>
                </a:lnTo>
                <a:lnTo>
                  <a:pt x="1111" y="2569"/>
                </a:lnTo>
                <a:lnTo>
                  <a:pt x="1114" y="2615"/>
                </a:lnTo>
                <a:lnTo>
                  <a:pt x="1119" y="2661"/>
                </a:lnTo>
                <a:lnTo>
                  <a:pt x="1126" y="2708"/>
                </a:lnTo>
                <a:lnTo>
                  <a:pt x="1133" y="2755"/>
                </a:lnTo>
                <a:lnTo>
                  <a:pt x="1142" y="2803"/>
                </a:lnTo>
                <a:lnTo>
                  <a:pt x="1151" y="2851"/>
                </a:lnTo>
                <a:lnTo>
                  <a:pt x="1171" y="2947"/>
                </a:lnTo>
                <a:lnTo>
                  <a:pt x="1194" y="3043"/>
                </a:lnTo>
                <a:lnTo>
                  <a:pt x="1216" y="3138"/>
                </a:lnTo>
                <a:lnTo>
                  <a:pt x="1238" y="3233"/>
                </a:lnTo>
                <a:lnTo>
                  <a:pt x="1257" y="3324"/>
                </a:lnTo>
                <a:lnTo>
                  <a:pt x="1265" y="3370"/>
                </a:lnTo>
                <a:lnTo>
                  <a:pt x="1272" y="3414"/>
                </a:lnTo>
                <a:lnTo>
                  <a:pt x="1279" y="3457"/>
                </a:lnTo>
                <a:lnTo>
                  <a:pt x="1283" y="3499"/>
                </a:lnTo>
                <a:lnTo>
                  <a:pt x="1252" y="3454"/>
                </a:lnTo>
                <a:lnTo>
                  <a:pt x="1222" y="3407"/>
                </a:lnTo>
                <a:lnTo>
                  <a:pt x="1193" y="3359"/>
                </a:lnTo>
                <a:lnTo>
                  <a:pt x="1165" y="3311"/>
                </a:lnTo>
                <a:lnTo>
                  <a:pt x="1138" y="3261"/>
                </a:lnTo>
                <a:lnTo>
                  <a:pt x="1112" y="3211"/>
                </a:lnTo>
                <a:lnTo>
                  <a:pt x="1086" y="3160"/>
                </a:lnTo>
                <a:lnTo>
                  <a:pt x="1061" y="3108"/>
                </a:lnTo>
                <a:lnTo>
                  <a:pt x="1012" y="3004"/>
                </a:lnTo>
                <a:lnTo>
                  <a:pt x="964" y="2899"/>
                </a:lnTo>
                <a:lnTo>
                  <a:pt x="915" y="2795"/>
                </a:lnTo>
                <a:lnTo>
                  <a:pt x="865" y="2692"/>
                </a:lnTo>
                <a:lnTo>
                  <a:pt x="839" y="2641"/>
                </a:lnTo>
                <a:lnTo>
                  <a:pt x="813" y="2591"/>
                </a:lnTo>
                <a:lnTo>
                  <a:pt x="786" y="2541"/>
                </a:lnTo>
                <a:lnTo>
                  <a:pt x="757" y="2492"/>
                </a:lnTo>
                <a:lnTo>
                  <a:pt x="729" y="2446"/>
                </a:lnTo>
                <a:lnTo>
                  <a:pt x="698" y="2399"/>
                </a:lnTo>
                <a:lnTo>
                  <a:pt x="668" y="2354"/>
                </a:lnTo>
                <a:lnTo>
                  <a:pt x="635" y="2310"/>
                </a:lnTo>
                <a:lnTo>
                  <a:pt x="601" y="2268"/>
                </a:lnTo>
                <a:lnTo>
                  <a:pt x="565" y="2227"/>
                </a:lnTo>
                <a:lnTo>
                  <a:pt x="527" y="2187"/>
                </a:lnTo>
                <a:lnTo>
                  <a:pt x="489" y="2150"/>
                </a:lnTo>
                <a:lnTo>
                  <a:pt x="468" y="2132"/>
                </a:lnTo>
                <a:lnTo>
                  <a:pt x="448" y="2115"/>
                </a:lnTo>
                <a:lnTo>
                  <a:pt x="426" y="2098"/>
                </a:lnTo>
                <a:lnTo>
                  <a:pt x="404" y="2081"/>
                </a:lnTo>
                <a:lnTo>
                  <a:pt x="382" y="2065"/>
                </a:lnTo>
                <a:lnTo>
                  <a:pt x="360" y="2050"/>
                </a:lnTo>
                <a:lnTo>
                  <a:pt x="336" y="2035"/>
                </a:lnTo>
                <a:lnTo>
                  <a:pt x="312" y="2021"/>
                </a:lnTo>
                <a:lnTo>
                  <a:pt x="302" y="2045"/>
                </a:lnTo>
                <a:lnTo>
                  <a:pt x="293" y="2067"/>
                </a:lnTo>
                <a:lnTo>
                  <a:pt x="286" y="2091"/>
                </a:lnTo>
                <a:lnTo>
                  <a:pt x="279" y="2114"/>
                </a:lnTo>
                <a:lnTo>
                  <a:pt x="272" y="2136"/>
                </a:lnTo>
                <a:lnTo>
                  <a:pt x="268" y="2160"/>
                </a:lnTo>
                <a:lnTo>
                  <a:pt x="263" y="2183"/>
                </a:lnTo>
                <a:lnTo>
                  <a:pt x="260" y="2207"/>
                </a:lnTo>
                <a:lnTo>
                  <a:pt x="256" y="2229"/>
                </a:lnTo>
                <a:lnTo>
                  <a:pt x="255" y="2253"/>
                </a:lnTo>
                <a:lnTo>
                  <a:pt x="253" y="2276"/>
                </a:lnTo>
                <a:lnTo>
                  <a:pt x="253" y="2298"/>
                </a:lnTo>
                <a:lnTo>
                  <a:pt x="254" y="2345"/>
                </a:lnTo>
                <a:lnTo>
                  <a:pt x="258" y="2391"/>
                </a:lnTo>
                <a:lnTo>
                  <a:pt x="263" y="2438"/>
                </a:lnTo>
                <a:lnTo>
                  <a:pt x="270" y="2483"/>
                </a:lnTo>
                <a:lnTo>
                  <a:pt x="280" y="2530"/>
                </a:lnTo>
                <a:lnTo>
                  <a:pt x="292" y="2575"/>
                </a:lnTo>
                <a:lnTo>
                  <a:pt x="305" y="2622"/>
                </a:lnTo>
                <a:lnTo>
                  <a:pt x="320" y="2667"/>
                </a:lnTo>
                <a:lnTo>
                  <a:pt x="336" y="2712"/>
                </a:lnTo>
                <a:lnTo>
                  <a:pt x="353" y="2758"/>
                </a:lnTo>
                <a:lnTo>
                  <a:pt x="371" y="2803"/>
                </a:lnTo>
                <a:lnTo>
                  <a:pt x="389" y="2848"/>
                </a:lnTo>
                <a:lnTo>
                  <a:pt x="428" y="2938"/>
                </a:lnTo>
                <a:lnTo>
                  <a:pt x="467" y="3027"/>
                </a:lnTo>
                <a:lnTo>
                  <a:pt x="506" y="3116"/>
                </a:lnTo>
                <a:lnTo>
                  <a:pt x="542" y="3203"/>
                </a:lnTo>
                <a:lnTo>
                  <a:pt x="559" y="3247"/>
                </a:lnTo>
                <a:lnTo>
                  <a:pt x="574" y="3290"/>
                </a:lnTo>
                <a:lnTo>
                  <a:pt x="588" y="3333"/>
                </a:lnTo>
                <a:lnTo>
                  <a:pt x="602" y="3375"/>
                </a:lnTo>
                <a:lnTo>
                  <a:pt x="613" y="3417"/>
                </a:lnTo>
                <a:lnTo>
                  <a:pt x="623" y="3460"/>
                </a:lnTo>
                <a:lnTo>
                  <a:pt x="604" y="3447"/>
                </a:lnTo>
                <a:lnTo>
                  <a:pt x="586" y="3432"/>
                </a:lnTo>
                <a:lnTo>
                  <a:pt x="569" y="3416"/>
                </a:lnTo>
                <a:lnTo>
                  <a:pt x="551" y="3399"/>
                </a:lnTo>
                <a:lnTo>
                  <a:pt x="535" y="3381"/>
                </a:lnTo>
                <a:lnTo>
                  <a:pt x="518" y="3362"/>
                </a:lnTo>
                <a:lnTo>
                  <a:pt x="485" y="3322"/>
                </a:lnTo>
                <a:lnTo>
                  <a:pt x="454" y="3280"/>
                </a:lnTo>
                <a:lnTo>
                  <a:pt x="421" y="3237"/>
                </a:lnTo>
                <a:lnTo>
                  <a:pt x="389" y="3195"/>
                </a:lnTo>
                <a:lnTo>
                  <a:pt x="355" y="3154"/>
                </a:lnTo>
                <a:lnTo>
                  <a:pt x="338" y="3135"/>
                </a:lnTo>
                <a:lnTo>
                  <a:pt x="320" y="3117"/>
                </a:lnTo>
                <a:lnTo>
                  <a:pt x="302" y="3100"/>
                </a:lnTo>
                <a:lnTo>
                  <a:pt x="282" y="3083"/>
                </a:lnTo>
                <a:lnTo>
                  <a:pt x="263" y="3068"/>
                </a:lnTo>
                <a:lnTo>
                  <a:pt x="244" y="3055"/>
                </a:lnTo>
                <a:lnTo>
                  <a:pt x="224" y="3043"/>
                </a:lnTo>
                <a:lnTo>
                  <a:pt x="202" y="3033"/>
                </a:lnTo>
                <a:lnTo>
                  <a:pt x="180" y="3025"/>
                </a:lnTo>
                <a:lnTo>
                  <a:pt x="158" y="3018"/>
                </a:lnTo>
                <a:lnTo>
                  <a:pt x="134" y="3015"/>
                </a:lnTo>
                <a:lnTo>
                  <a:pt x="109" y="3013"/>
                </a:lnTo>
                <a:lnTo>
                  <a:pt x="83" y="3014"/>
                </a:lnTo>
                <a:lnTo>
                  <a:pt x="57" y="3017"/>
                </a:lnTo>
                <a:lnTo>
                  <a:pt x="29" y="3023"/>
                </a:lnTo>
                <a:lnTo>
                  <a:pt x="0" y="3032"/>
                </a:lnTo>
                <a:lnTo>
                  <a:pt x="0" y="3149"/>
                </a:lnTo>
                <a:lnTo>
                  <a:pt x="18" y="3199"/>
                </a:lnTo>
                <a:lnTo>
                  <a:pt x="38" y="3248"/>
                </a:lnTo>
                <a:lnTo>
                  <a:pt x="58" y="3296"/>
                </a:lnTo>
                <a:lnTo>
                  <a:pt x="80" y="3344"/>
                </a:lnTo>
                <a:lnTo>
                  <a:pt x="102" y="3389"/>
                </a:lnTo>
                <a:lnTo>
                  <a:pt x="126" y="3434"/>
                </a:lnTo>
                <a:lnTo>
                  <a:pt x="150" y="3478"/>
                </a:lnTo>
                <a:lnTo>
                  <a:pt x="176" y="3522"/>
                </a:lnTo>
                <a:lnTo>
                  <a:pt x="202" y="3564"/>
                </a:lnTo>
                <a:lnTo>
                  <a:pt x="229" y="3605"/>
                </a:lnTo>
                <a:lnTo>
                  <a:pt x="258" y="3646"/>
                </a:lnTo>
                <a:lnTo>
                  <a:pt x="287" y="3685"/>
                </a:lnTo>
                <a:lnTo>
                  <a:pt x="318" y="3724"/>
                </a:lnTo>
                <a:lnTo>
                  <a:pt x="348" y="3762"/>
                </a:lnTo>
                <a:lnTo>
                  <a:pt x="380" y="3799"/>
                </a:lnTo>
                <a:lnTo>
                  <a:pt x="412" y="3836"/>
                </a:lnTo>
                <a:lnTo>
                  <a:pt x="446" y="3871"/>
                </a:lnTo>
                <a:lnTo>
                  <a:pt x="480" y="3906"/>
                </a:lnTo>
                <a:lnTo>
                  <a:pt x="514" y="3940"/>
                </a:lnTo>
                <a:lnTo>
                  <a:pt x="549" y="3974"/>
                </a:lnTo>
                <a:lnTo>
                  <a:pt x="585" y="4007"/>
                </a:lnTo>
                <a:lnTo>
                  <a:pt x="621" y="4038"/>
                </a:lnTo>
                <a:lnTo>
                  <a:pt x="659" y="4070"/>
                </a:lnTo>
                <a:lnTo>
                  <a:pt x="697" y="4101"/>
                </a:lnTo>
                <a:lnTo>
                  <a:pt x="735" y="4131"/>
                </a:lnTo>
                <a:lnTo>
                  <a:pt x="774" y="4161"/>
                </a:lnTo>
                <a:lnTo>
                  <a:pt x="813" y="4190"/>
                </a:lnTo>
                <a:lnTo>
                  <a:pt x="854" y="4220"/>
                </a:lnTo>
                <a:lnTo>
                  <a:pt x="934" y="4277"/>
                </a:lnTo>
                <a:lnTo>
                  <a:pt x="1017" y="4331"/>
                </a:lnTo>
                <a:lnTo>
                  <a:pt x="1102" y="4384"/>
                </a:lnTo>
                <a:lnTo>
                  <a:pt x="1187" y="4436"/>
                </a:lnTo>
                <a:lnTo>
                  <a:pt x="1274" y="4487"/>
                </a:lnTo>
                <a:lnTo>
                  <a:pt x="1361" y="4537"/>
                </a:lnTo>
                <a:lnTo>
                  <a:pt x="1450" y="4586"/>
                </a:lnTo>
                <a:lnTo>
                  <a:pt x="1538" y="4635"/>
                </a:lnTo>
                <a:lnTo>
                  <a:pt x="1716" y="4731"/>
                </a:lnTo>
                <a:lnTo>
                  <a:pt x="1894" y="4827"/>
                </a:lnTo>
                <a:lnTo>
                  <a:pt x="1983" y="4875"/>
                </a:lnTo>
                <a:lnTo>
                  <a:pt x="2070" y="4925"/>
                </a:lnTo>
                <a:lnTo>
                  <a:pt x="2157" y="4975"/>
                </a:lnTo>
                <a:lnTo>
                  <a:pt x="2243" y="5026"/>
                </a:lnTo>
                <a:lnTo>
                  <a:pt x="2327" y="5078"/>
                </a:lnTo>
                <a:lnTo>
                  <a:pt x="2411" y="5131"/>
                </a:lnTo>
                <a:lnTo>
                  <a:pt x="2494" y="5187"/>
                </a:lnTo>
                <a:lnTo>
                  <a:pt x="2575" y="5245"/>
                </a:lnTo>
                <a:lnTo>
                  <a:pt x="2655" y="5304"/>
                </a:lnTo>
                <a:lnTo>
                  <a:pt x="2733" y="5365"/>
                </a:lnTo>
                <a:lnTo>
                  <a:pt x="2808" y="5426"/>
                </a:lnTo>
                <a:lnTo>
                  <a:pt x="2883" y="5489"/>
                </a:lnTo>
                <a:lnTo>
                  <a:pt x="2955" y="5554"/>
                </a:lnTo>
                <a:lnTo>
                  <a:pt x="3025" y="5620"/>
                </a:lnTo>
                <a:lnTo>
                  <a:pt x="3094" y="5688"/>
                </a:lnTo>
                <a:lnTo>
                  <a:pt x="3161" y="5756"/>
                </a:lnTo>
                <a:lnTo>
                  <a:pt x="3227" y="5826"/>
                </a:lnTo>
                <a:lnTo>
                  <a:pt x="3291" y="5898"/>
                </a:lnTo>
                <a:lnTo>
                  <a:pt x="3353" y="5970"/>
                </a:lnTo>
                <a:lnTo>
                  <a:pt x="3413" y="6045"/>
                </a:lnTo>
                <a:lnTo>
                  <a:pt x="3472" y="6120"/>
                </a:lnTo>
                <a:lnTo>
                  <a:pt x="3530" y="6197"/>
                </a:lnTo>
                <a:lnTo>
                  <a:pt x="3585" y="6274"/>
                </a:lnTo>
                <a:lnTo>
                  <a:pt x="3640" y="6353"/>
                </a:lnTo>
                <a:lnTo>
                  <a:pt x="3692" y="6434"/>
                </a:lnTo>
                <a:lnTo>
                  <a:pt x="3743" y="6515"/>
                </a:lnTo>
                <a:lnTo>
                  <a:pt x="3792" y="6597"/>
                </a:lnTo>
                <a:lnTo>
                  <a:pt x="3839" y="6681"/>
                </a:lnTo>
                <a:lnTo>
                  <a:pt x="3886" y="6766"/>
                </a:lnTo>
                <a:lnTo>
                  <a:pt x="3931" y="6852"/>
                </a:lnTo>
                <a:lnTo>
                  <a:pt x="3974" y="6939"/>
                </a:lnTo>
                <a:lnTo>
                  <a:pt x="4016" y="7028"/>
                </a:lnTo>
                <a:lnTo>
                  <a:pt x="4057" y="7117"/>
                </a:lnTo>
                <a:lnTo>
                  <a:pt x="4095" y="7208"/>
                </a:lnTo>
                <a:lnTo>
                  <a:pt x="4133" y="7300"/>
                </a:lnTo>
                <a:lnTo>
                  <a:pt x="4169" y="7393"/>
                </a:lnTo>
                <a:lnTo>
                  <a:pt x="4204" y="7486"/>
                </a:lnTo>
                <a:lnTo>
                  <a:pt x="4238" y="7581"/>
                </a:lnTo>
                <a:lnTo>
                  <a:pt x="4190" y="7618"/>
                </a:lnTo>
                <a:lnTo>
                  <a:pt x="4143" y="7653"/>
                </a:lnTo>
                <a:lnTo>
                  <a:pt x="4093" y="7687"/>
                </a:lnTo>
                <a:lnTo>
                  <a:pt x="4042" y="7720"/>
                </a:lnTo>
                <a:lnTo>
                  <a:pt x="3991" y="7753"/>
                </a:lnTo>
                <a:lnTo>
                  <a:pt x="3938" y="7784"/>
                </a:lnTo>
                <a:lnTo>
                  <a:pt x="3832" y="7846"/>
                </a:lnTo>
                <a:lnTo>
                  <a:pt x="3726" y="7907"/>
                </a:lnTo>
                <a:lnTo>
                  <a:pt x="3673" y="7938"/>
                </a:lnTo>
                <a:lnTo>
                  <a:pt x="3620" y="7969"/>
                </a:lnTo>
                <a:lnTo>
                  <a:pt x="3568" y="8001"/>
                </a:lnTo>
                <a:lnTo>
                  <a:pt x="3517" y="8034"/>
                </a:lnTo>
                <a:lnTo>
                  <a:pt x="3467" y="8068"/>
                </a:lnTo>
                <a:lnTo>
                  <a:pt x="3420" y="8103"/>
                </a:lnTo>
                <a:lnTo>
                  <a:pt x="3372" y="8141"/>
                </a:lnTo>
                <a:lnTo>
                  <a:pt x="3328" y="8179"/>
                </a:lnTo>
                <a:lnTo>
                  <a:pt x="3305" y="8200"/>
                </a:lnTo>
                <a:lnTo>
                  <a:pt x="3284" y="8220"/>
                </a:lnTo>
                <a:lnTo>
                  <a:pt x="3263" y="8242"/>
                </a:lnTo>
                <a:lnTo>
                  <a:pt x="3243" y="8263"/>
                </a:lnTo>
                <a:lnTo>
                  <a:pt x="3224" y="8285"/>
                </a:lnTo>
                <a:lnTo>
                  <a:pt x="3204" y="8309"/>
                </a:lnTo>
                <a:lnTo>
                  <a:pt x="3186" y="8331"/>
                </a:lnTo>
                <a:lnTo>
                  <a:pt x="3168" y="8356"/>
                </a:lnTo>
                <a:lnTo>
                  <a:pt x="3151" y="8381"/>
                </a:lnTo>
                <a:lnTo>
                  <a:pt x="3135" y="8406"/>
                </a:lnTo>
                <a:lnTo>
                  <a:pt x="3119" y="8433"/>
                </a:lnTo>
                <a:lnTo>
                  <a:pt x="3105" y="8460"/>
                </a:lnTo>
                <a:lnTo>
                  <a:pt x="3091" y="8488"/>
                </a:lnTo>
                <a:lnTo>
                  <a:pt x="3077" y="8517"/>
                </a:lnTo>
                <a:lnTo>
                  <a:pt x="3065" y="8547"/>
                </a:lnTo>
                <a:lnTo>
                  <a:pt x="3054" y="8577"/>
                </a:lnTo>
                <a:lnTo>
                  <a:pt x="3043" y="8608"/>
                </a:lnTo>
                <a:lnTo>
                  <a:pt x="3033" y="8641"/>
                </a:lnTo>
                <a:lnTo>
                  <a:pt x="3025" y="8674"/>
                </a:lnTo>
                <a:lnTo>
                  <a:pt x="3017" y="8708"/>
                </a:lnTo>
                <a:lnTo>
                  <a:pt x="3011" y="8743"/>
                </a:lnTo>
                <a:lnTo>
                  <a:pt x="3005" y="8779"/>
                </a:lnTo>
                <a:lnTo>
                  <a:pt x="3000" y="8816"/>
                </a:lnTo>
                <a:lnTo>
                  <a:pt x="2997" y="8855"/>
                </a:lnTo>
                <a:lnTo>
                  <a:pt x="2995" y="8895"/>
                </a:lnTo>
                <a:lnTo>
                  <a:pt x="2992" y="8935"/>
                </a:lnTo>
                <a:lnTo>
                  <a:pt x="2992" y="8977"/>
                </a:lnTo>
                <a:lnTo>
                  <a:pt x="2994" y="9019"/>
                </a:lnTo>
                <a:lnTo>
                  <a:pt x="2981" y="9033"/>
                </a:lnTo>
                <a:lnTo>
                  <a:pt x="2969" y="9049"/>
                </a:lnTo>
                <a:lnTo>
                  <a:pt x="2955" y="9067"/>
                </a:lnTo>
                <a:lnTo>
                  <a:pt x="2944" y="9087"/>
                </a:lnTo>
                <a:lnTo>
                  <a:pt x="2931" y="9110"/>
                </a:lnTo>
                <a:lnTo>
                  <a:pt x="2920" y="9134"/>
                </a:lnTo>
                <a:lnTo>
                  <a:pt x="2909" y="9160"/>
                </a:lnTo>
                <a:lnTo>
                  <a:pt x="2898" y="9187"/>
                </a:lnTo>
                <a:lnTo>
                  <a:pt x="2889" y="9215"/>
                </a:lnTo>
                <a:lnTo>
                  <a:pt x="2880" y="9246"/>
                </a:lnTo>
                <a:lnTo>
                  <a:pt x="2873" y="9277"/>
                </a:lnTo>
                <a:lnTo>
                  <a:pt x="2867" y="9307"/>
                </a:lnTo>
                <a:lnTo>
                  <a:pt x="2861" y="9339"/>
                </a:lnTo>
                <a:lnTo>
                  <a:pt x="2858" y="9371"/>
                </a:lnTo>
                <a:lnTo>
                  <a:pt x="2854" y="9402"/>
                </a:lnTo>
                <a:lnTo>
                  <a:pt x="2853" y="9434"/>
                </a:lnTo>
                <a:lnTo>
                  <a:pt x="2853" y="9466"/>
                </a:lnTo>
                <a:lnTo>
                  <a:pt x="2855" y="9497"/>
                </a:lnTo>
                <a:lnTo>
                  <a:pt x="2859" y="9527"/>
                </a:lnTo>
                <a:lnTo>
                  <a:pt x="2864" y="9557"/>
                </a:lnTo>
                <a:lnTo>
                  <a:pt x="2872" y="9584"/>
                </a:lnTo>
                <a:lnTo>
                  <a:pt x="2881" y="9611"/>
                </a:lnTo>
                <a:lnTo>
                  <a:pt x="2887" y="9624"/>
                </a:lnTo>
                <a:lnTo>
                  <a:pt x="2894" y="9636"/>
                </a:lnTo>
                <a:lnTo>
                  <a:pt x="2901" y="9647"/>
                </a:lnTo>
                <a:lnTo>
                  <a:pt x="2907" y="9659"/>
                </a:lnTo>
                <a:lnTo>
                  <a:pt x="2915" y="9670"/>
                </a:lnTo>
                <a:lnTo>
                  <a:pt x="2923" y="9680"/>
                </a:lnTo>
                <a:lnTo>
                  <a:pt x="2932" y="9690"/>
                </a:lnTo>
                <a:lnTo>
                  <a:pt x="2943" y="9699"/>
                </a:lnTo>
                <a:lnTo>
                  <a:pt x="2953" y="9709"/>
                </a:lnTo>
                <a:lnTo>
                  <a:pt x="2964" y="9716"/>
                </a:lnTo>
                <a:lnTo>
                  <a:pt x="2975" y="9724"/>
                </a:lnTo>
                <a:lnTo>
                  <a:pt x="2988" y="9731"/>
                </a:lnTo>
                <a:lnTo>
                  <a:pt x="3000" y="9737"/>
                </a:lnTo>
                <a:lnTo>
                  <a:pt x="3014" y="9743"/>
                </a:lnTo>
                <a:lnTo>
                  <a:pt x="3029" y="9747"/>
                </a:lnTo>
                <a:lnTo>
                  <a:pt x="3043" y="9750"/>
                </a:lnTo>
                <a:lnTo>
                  <a:pt x="3059" y="9754"/>
                </a:lnTo>
                <a:lnTo>
                  <a:pt x="3076" y="9756"/>
                </a:lnTo>
                <a:lnTo>
                  <a:pt x="3093" y="9757"/>
                </a:lnTo>
                <a:lnTo>
                  <a:pt x="3111" y="9758"/>
                </a:lnTo>
                <a:lnTo>
                  <a:pt x="3109" y="9757"/>
                </a:lnTo>
                <a:lnTo>
                  <a:pt x="3106" y="9754"/>
                </a:lnTo>
                <a:lnTo>
                  <a:pt x="3104" y="9750"/>
                </a:lnTo>
                <a:lnTo>
                  <a:pt x="3102" y="9745"/>
                </a:lnTo>
                <a:lnTo>
                  <a:pt x="3098" y="9731"/>
                </a:lnTo>
                <a:lnTo>
                  <a:pt x="3096" y="9715"/>
                </a:lnTo>
                <a:lnTo>
                  <a:pt x="3092" y="9684"/>
                </a:lnTo>
                <a:lnTo>
                  <a:pt x="3090" y="9664"/>
                </a:lnTo>
                <a:lnTo>
                  <a:pt x="3091" y="9639"/>
                </a:lnTo>
                <a:lnTo>
                  <a:pt x="3093" y="9627"/>
                </a:lnTo>
                <a:lnTo>
                  <a:pt x="3096" y="9614"/>
                </a:lnTo>
                <a:lnTo>
                  <a:pt x="3098" y="9602"/>
                </a:lnTo>
                <a:lnTo>
                  <a:pt x="3101" y="9590"/>
                </a:lnTo>
                <a:lnTo>
                  <a:pt x="3106" y="9578"/>
                </a:lnTo>
                <a:lnTo>
                  <a:pt x="3111" y="9567"/>
                </a:lnTo>
                <a:lnTo>
                  <a:pt x="3123" y="9549"/>
                </a:lnTo>
                <a:lnTo>
                  <a:pt x="3135" y="9534"/>
                </a:lnTo>
                <a:lnTo>
                  <a:pt x="3148" y="9522"/>
                </a:lnTo>
                <a:lnTo>
                  <a:pt x="3161" y="9511"/>
                </a:lnTo>
                <a:lnTo>
                  <a:pt x="3176" y="9503"/>
                </a:lnTo>
                <a:lnTo>
                  <a:pt x="3191" y="9497"/>
                </a:lnTo>
                <a:lnTo>
                  <a:pt x="3207" y="9492"/>
                </a:lnTo>
                <a:lnTo>
                  <a:pt x="3223" y="9488"/>
                </a:lnTo>
                <a:lnTo>
                  <a:pt x="3257" y="9481"/>
                </a:lnTo>
                <a:lnTo>
                  <a:pt x="3291" y="9474"/>
                </a:lnTo>
                <a:lnTo>
                  <a:pt x="3309" y="9469"/>
                </a:lnTo>
                <a:lnTo>
                  <a:pt x="3326" y="9465"/>
                </a:lnTo>
                <a:lnTo>
                  <a:pt x="3343" y="9459"/>
                </a:lnTo>
                <a:lnTo>
                  <a:pt x="3360" y="9451"/>
                </a:lnTo>
                <a:lnTo>
                  <a:pt x="3373" y="9444"/>
                </a:lnTo>
                <a:lnTo>
                  <a:pt x="3386" y="9436"/>
                </a:lnTo>
                <a:lnTo>
                  <a:pt x="3398" y="9426"/>
                </a:lnTo>
                <a:lnTo>
                  <a:pt x="3410" y="9416"/>
                </a:lnTo>
                <a:lnTo>
                  <a:pt x="3420" y="9406"/>
                </a:lnTo>
                <a:lnTo>
                  <a:pt x="3430" y="9395"/>
                </a:lnTo>
                <a:lnTo>
                  <a:pt x="3449" y="9372"/>
                </a:lnTo>
                <a:lnTo>
                  <a:pt x="3469" y="9348"/>
                </a:lnTo>
                <a:lnTo>
                  <a:pt x="3479" y="9338"/>
                </a:lnTo>
                <a:lnTo>
                  <a:pt x="3489" y="9327"/>
                </a:lnTo>
                <a:lnTo>
                  <a:pt x="3500" y="9316"/>
                </a:lnTo>
                <a:lnTo>
                  <a:pt x="3512" y="9307"/>
                </a:lnTo>
                <a:lnTo>
                  <a:pt x="3524" y="9299"/>
                </a:lnTo>
                <a:lnTo>
                  <a:pt x="3538" y="9293"/>
                </a:lnTo>
                <a:lnTo>
                  <a:pt x="3588" y="9270"/>
                </a:lnTo>
                <a:lnTo>
                  <a:pt x="3637" y="9248"/>
                </a:lnTo>
                <a:lnTo>
                  <a:pt x="3687" y="9230"/>
                </a:lnTo>
                <a:lnTo>
                  <a:pt x="3737" y="9213"/>
                </a:lnTo>
                <a:lnTo>
                  <a:pt x="3786" y="9198"/>
                </a:lnTo>
                <a:lnTo>
                  <a:pt x="3835" y="9186"/>
                </a:lnTo>
                <a:lnTo>
                  <a:pt x="3883" y="9175"/>
                </a:lnTo>
                <a:lnTo>
                  <a:pt x="3931" y="9166"/>
                </a:lnTo>
                <a:lnTo>
                  <a:pt x="3980" y="9158"/>
                </a:lnTo>
                <a:lnTo>
                  <a:pt x="4027" y="9152"/>
                </a:lnTo>
                <a:lnTo>
                  <a:pt x="4075" y="9147"/>
                </a:lnTo>
                <a:lnTo>
                  <a:pt x="4122" y="9145"/>
                </a:lnTo>
                <a:lnTo>
                  <a:pt x="4170" y="9144"/>
                </a:lnTo>
                <a:lnTo>
                  <a:pt x="4217" y="9144"/>
                </a:lnTo>
                <a:lnTo>
                  <a:pt x="4264" y="9146"/>
                </a:lnTo>
                <a:lnTo>
                  <a:pt x="4311" y="9150"/>
                </a:lnTo>
                <a:lnTo>
                  <a:pt x="4357" y="9153"/>
                </a:lnTo>
                <a:lnTo>
                  <a:pt x="4404" y="9159"/>
                </a:lnTo>
                <a:lnTo>
                  <a:pt x="4450" y="9166"/>
                </a:lnTo>
                <a:lnTo>
                  <a:pt x="4497" y="9174"/>
                </a:lnTo>
                <a:lnTo>
                  <a:pt x="4542" y="9183"/>
                </a:lnTo>
                <a:lnTo>
                  <a:pt x="4588" y="9193"/>
                </a:lnTo>
                <a:lnTo>
                  <a:pt x="4634" y="9204"/>
                </a:lnTo>
                <a:lnTo>
                  <a:pt x="4679" y="9215"/>
                </a:lnTo>
                <a:lnTo>
                  <a:pt x="4724" y="9229"/>
                </a:lnTo>
                <a:lnTo>
                  <a:pt x="4770" y="9243"/>
                </a:lnTo>
                <a:lnTo>
                  <a:pt x="4815" y="9256"/>
                </a:lnTo>
                <a:lnTo>
                  <a:pt x="4860" y="9272"/>
                </a:lnTo>
                <a:lnTo>
                  <a:pt x="4951" y="9304"/>
                </a:lnTo>
                <a:lnTo>
                  <a:pt x="5041" y="9338"/>
                </a:lnTo>
                <a:lnTo>
                  <a:pt x="5131" y="9374"/>
                </a:lnTo>
                <a:lnTo>
                  <a:pt x="5221" y="9412"/>
                </a:lnTo>
                <a:lnTo>
                  <a:pt x="5400" y="9489"/>
                </a:lnTo>
                <a:lnTo>
                  <a:pt x="5579" y="9566"/>
                </a:lnTo>
                <a:lnTo>
                  <a:pt x="5668" y="9604"/>
                </a:lnTo>
                <a:lnTo>
                  <a:pt x="5758" y="9641"/>
                </a:lnTo>
                <a:lnTo>
                  <a:pt x="5849" y="9675"/>
                </a:lnTo>
                <a:lnTo>
                  <a:pt x="5939" y="9707"/>
                </a:lnTo>
                <a:lnTo>
                  <a:pt x="5985" y="9723"/>
                </a:lnTo>
                <a:lnTo>
                  <a:pt x="6030" y="9738"/>
                </a:lnTo>
                <a:lnTo>
                  <a:pt x="6075" y="9752"/>
                </a:lnTo>
                <a:lnTo>
                  <a:pt x="6122" y="9765"/>
                </a:lnTo>
                <a:lnTo>
                  <a:pt x="6167" y="9778"/>
                </a:lnTo>
                <a:lnTo>
                  <a:pt x="6214" y="9789"/>
                </a:lnTo>
                <a:lnTo>
                  <a:pt x="6260" y="9799"/>
                </a:lnTo>
                <a:lnTo>
                  <a:pt x="6305" y="9809"/>
                </a:lnTo>
                <a:lnTo>
                  <a:pt x="6352" y="9817"/>
                </a:lnTo>
                <a:lnTo>
                  <a:pt x="6398" y="9824"/>
                </a:lnTo>
                <a:lnTo>
                  <a:pt x="6446" y="9831"/>
                </a:lnTo>
                <a:lnTo>
                  <a:pt x="6492" y="9836"/>
                </a:lnTo>
                <a:lnTo>
                  <a:pt x="6574" y="9842"/>
                </a:lnTo>
                <a:lnTo>
                  <a:pt x="6653" y="9848"/>
                </a:lnTo>
                <a:lnTo>
                  <a:pt x="6733" y="9850"/>
                </a:lnTo>
                <a:lnTo>
                  <a:pt x="6811" y="9853"/>
                </a:lnTo>
                <a:lnTo>
                  <a:pt x="6889" y="9853"/>
                </a:lnTo>
                <a:lnTo>
                  <a:pt x="6965" y="9851"/>
                </a:lnTo>
                <a:lnTo>
                  <a:pt x="7041" y="9849"/>
                </a:lnTo>
                <a:lnTo>
                  <a:pt x="7117" y="9846"/>
                </a:lnTo>
                <a:lnTo>
                  <a:pt x="7192" y="9841"/>
                </a:lnTo>
                <a:lnTo>
                  <a:pt x="7265" y="9837"/>
                </a:lnTo>
                <a:lnTo>
                  <a:pt x="7340" y="9830"/>
                </a:lnTo>
                <a:lnTo>
                  <a:pt x="7413" y="9823"/>
                </a:lnTo>
                <a:lnTo>
                  <a:pt x="7559" y="9808"/>
                </a:lnTo>
                <a:lnTo>
                  <a:pt x="7705" y="9792"/>
                </a:lnTo>
                <a:lnTo>
                  <a:pt x="7850" y="9775"/>
                </a:lnTo>
                <a:lnTo>
                  <a:pt x="7995" y="9758"/>
                </a:lnTo>
                <a:lnTo>
                  <a:pt x="8142" y="9744"/>
                </a:lnTo>
                <a:lnTo>
                  <a:pt x="8215" y="9737"/>
                </a:lnTo>
                <a:lnTo>
                  <a:pt x="8289" y="9731"/>
                </a:lnTo>
                <a:lnTo>
                  <a:pt x="8364" y="9726"/>
                </a:lnTo>
                <a:lnTo>
                  <a:pt x="8439" y="9721"/>
                </a:lnTo>
                <a:lnTo>
                  <a:pt x="8514" y="9718"/>
                </a:lnTo>
                <a:lnTo>
                  <a:pt x="8590" y="9715"/>
                </a:lnTo>
                <a:lnTo>
                  <a:pt x="8667" y="9714"/>
                </a:lnTo>
                <a:lnTo>
                  <a:pt x="8745" y="9714"/>
                </a:lnTo>
                <a:lnTo>
                  <a:pt x="8824" y="9716"/>
                </a:lnTo>
                <a:lnTo>
                  <a:pt x="8903" y="9720"/>
                </a:lnTo>
                <a:lnTo>
                  <a:pt x="8906" y="9749"/>
                </a:lnTo>
                <a:lnTo>
                  <a:pt x="8910" y="9779"/>
                </a:lnTo>
                <a:lnTo>
                  <a:pt x="8915" y="9809"/>
                </a:lnTo>
                <a:lnTo>
                  <a:pt x="8921" y="9839"/>
                </a:lnTo>
                <a:lnTo>
                  <a:pt x="8929" y="9868"/>
                </a:lnTo>
                <a:lnTo>
                  <a:pt x="8938" y="9898"/>
                </a:lnTo>
                <a:lnTo>
                  <a:pt x="8949" y="9927"/>
                </a:lnTo>
                <a:lnTo>
                  <a:pt x="8959" y="9957"/>
                </a:lnTo>
                <a:lnTo>
                  <a:pt x="8971" y="9985"/>
                </a:lnTo>
                <a:lnTo>
                  <a:pt x="8985" y="10015"/>
                </a:lnTo>
                <a:lnTo>
                  <a:pt x="8998" y="10043"/>
                </a:lnTo>
                <a:lnTo>
                  <a:pt x="9014" y="10070"/>
                </a:lnTo>
                <a:lnTo>
                  <a:pt x="9030" y="10098"/>
                </a:lnTo>
                <a:lnTo>
                  <a:pt x="9047" y="10126"/>
                </a:lnTo>
                <a:lnTo>
                  <a:pt x="9064" y="10153"/>
                </a:lnTo>
                <a:lnTo>
                  <a:pt x="9083" y="10179"/>
                </a:lnTo>
                <a:lnTo>
                  <a:pt x="9103" y="10205"/>
                </a:lnTo>
                <a:lnTo>
                  <a:pt x="9123" y="10230"/>
                </a:lnTo>
                <a:lnTo>
                  <a:pt x="9144" y="10255"/>
                </a:lnTo>
                <a:lnTo>
                  <a:pt x="9165" y="10280"/>
                </a:lnTo>
                <a:lnTo>
                  <a:pt x="9188" y="10304"/>
                </a:lnTo>
                <a:lnTo>
                  <a:pt x="9210" y="10326"/>
                </a:lnTo>
                <a:lnTo>
                  <a:pt x="9234" y="10349"/>
                </a:lnTo>
                <a:lnTo>
                  <a:pt x="9258" y="10372"/>
                </a:lnTo>
                <a:lnTo>
                  <a:pt x="9283" y="10392"/>
                </a:lnTo>
                <a:lnTo>
                  <a:pt x="9308" y="10412"/>
                </a:lnTo>
                <a:lnTo>
                  <a:pt x="9333" y="10432"/>
                </a:lnTo>
                <a:lnTo>
                  <a:pt x="9359" y="10451"/>
                </a:lnTo>
                <a:lnTo>
                  <a:pt x="9386" y="10469"/>
                </a:lnTo>
                <a:lnTo>
                  <a:pt x="9412" y="10486"/>
                </a:lnTo>
                <a:lnTo>
                  <a:pt x="9439" y="10502"/>
                </a:lnTo>
                <a:lnTo>
                  <a:pt x="9467" y="10518"/>
                </a:lnTo>
                <a:lnTo>
                  <a:pt x="9495" y="10533"/>
                </a:lnTo>
                <a:lnTo>
                  <a:pt x="9522" y="10545"/>
                </a:lnTo>
                <a:lnTo>
                  <a:pt x="9550" y="10558"/>
                </a:lnTo>
                <a:lnTo>
                  <a:pt x="9579" y="10569"/>
                </a:lnTo>
                <a:lnTo>
                  <a:pt x="9607" y="10579"/>
                </a:lnTo>
                <a:lnTo>
                  <a:pt x="9635" y="10589"/>
                </a:lnTo>
                <a:lnTo>
                  <a:pt x="9664" y="10597"/>
                </a:lnTo>
                <a:lnTo>
                  <a:pt x="9692" y="10604"/>
                </a:lnTo>
                <a:lnTo>
                  <a:pt x="9722" y="10610"/>
                </a:lnTo>
                <a:lnTo>
                  <a:pt x="9750" y="10614"/>
                </a:lnTo>
                <a:lnTo>
                  <a:pt x="9778" y="10617"/>
                </a:lnTo>
                <a:lnTo>
                  <a:pt x="9807" y="10619"/>
                </a:lnTo>
                <a:lnTo>
                  <a:pt x="9835" y="10620"/>
                </a:lnTo>
                <a:lnTo>
                  <a:pt x="9863" y="10619"/>
                </a:lnTo>
                <a:lnTo>
                  <a:pt x="9890" y="10617"/>
                </a:lnTo>
                <a:lnTo>
                  <a:pt x="9919" y="10613"/>
                </a:lnTo>
                <a:lnTo>
                  <a:pt x="9946" y="10609"/>
                </a:lnTo>
                <a:lnTo>
                  <a:pt x="9973" y="10602"/>
                </a:lnTo>
                <a:lnTo>
                  <a:pt x="9999" y="10594"/>
                </a:lnTo>
                <a:lnTo>
                  <a:pt x="10025" y="10585"/>
                </a:lnTo>
                <a:lnTo>
                  <a:pt x="10051" y="10573"/>
                </a:lnTo>
                <a:lnTo>
                  <a:pt x="10077" y="10561"/>
                </a:lnTo>
                <a:lnTo>
                  <a:pt x="10102" y="10546"/>
                </a:lnTo>
                <a:lnTo>
                  <a:pt x="10127" y="10530"/>
                </a:lnTo>
                <a:lnTo>
                  <a:pt x="10151" y="10513"/>
                </a:lnTo>
                <a:lnTo>
                  <a:pt x="10175" y="10494"/>
                </a:lnTo>
                <a:lnTo>
                  <a:pt x="10198" y="10474"/>
                </a:lnTo>
                <a:lnTo>
                  <a:pt x="10220" y="10451"/>
                </a:lnTo>
                <a:lnTo>
                  <a:pt x="10242" y="10426"/>
                </a:lnTo>
                <a:lnTo>
                  <a:pt x="10262" y="10400"/>
                </a:lnTo>
                <a:lnTo>
                  <a:pt x="10283" y="10372"/>
                </a:lnTo>
                <a:lnTo>
                  <a:pt x="10302" y="10341"/>
                </a:lnTo>
                <a:lnTo>
                  <a:pt x="10300" y="10338"/>
                </a:lnTo>
                <a:lnTo>
                  <a:pt x="10297" y="10334"/>
                </a:lnTo>
                <a:lnTo>
                  <a:pt x="10294" y="10331"/>
                </a:lnTo>
                <a:lnTo>
                  <a:pt x="10289" y="10329"/>
                </a:lnTo>
                <a:lnTo>
                  <a:pt x="10280" y="10326"/>
                </a:lnTo>
                <a:lnTo>
                  <a:pt x="10269" y="10324"/>
                </a:lnTo>
                <a:lnTo>
                  <a:pt x="10255" y="10324"/>
                </a:lnTo>
                <a:lnTo>
                  <a:pt x="10242" y="10325"/>
                </a:lnTo>
                <a:lnTo>
                  <a:pt x="10210" y="10329"/>
                </a:lnTo>
                <a:lnTo>
                  <a:pt x="10193" y="10330"/>
                </a:lnTo>
                <a:lnTo>
                  <a:pt x="10175" y="10331"/>
                </a:lnTo>
                <a:lnTo>
                  <a:pt x="10157" y="10331"/>
                </a:lnTo>
                <a:lnTo>
                  <a:pt x="10139" y="10330"/>
                </a:lnTo>
                <a:lnTo>
                  <a:pt x="10121" y="10326"/>
                </a:lnTo>
                <a:lnTo>
                  <a:pt x="10104" y="10321"/>
                </a:lnTo>
                <a:lnTo>
                  <a:pt x="10094" y="10317"/>
                </a:lnTo>
                <a:lnTo>
                  <a:pt x="10085" y="10313"/>
                </a:lnTo>
                <a:lnTo>
                  <a:pt x="10077" y="10308"/>
                </a:lnTo>
                <a:lnTo>
                  <a:pt x="10070" y="10303"/>
                </a:lnTo>
                <a:lnTo>
                  <a:pt x="10089" y="10258"/>
                </a:lnTo>
                <a:lnTo>
                  <a:pt x="10097" y="10238"/>
                </a:lnTo>
                <a:lnTo>
                  <a:pt x="10102" y="10219"/>
                </a:lnTo>
                <a:lnTo>
                  <a:pt x="10108" y="10202"/>
                </a:lnTo>
                <a:lnTo>
                  <a:pt x="10113" y="10185"/>
                </a:lnTo>
                <a:lnTo>
                  <a:pt x="10116" y="10169"/>
                </a:lnTo>
                <a:lnTo>
                  <a:pt x="10118" y="10153"/>
                </a:lnTo>
                <a:lnTo>
                  <a:pt x="10119" y="10138"/>
                </a:lnTo>
                <a:lnTo>
                  <a:pt x="10119" y="10125"/>
                </a:lnTo>
                <a:lnTo>
                  <a:pt x="10119" y="10112"/>
                </a:lnTo>
                <a:lnTo>
                  <a:pt x="10118" y="10098"/>
                </a:lnTo>
                <a:lnTo>
                  <a:pt x="10117" y="10086"/>
                </a:lnTo>
                <a:lnTo>
                  <a:pt x="10114" y="10075"/>
                </a:lnTo>
                <a:lnTo>
                  <a:pt x="10108" y="10051"/>
                </a:lnTo>
                <a:lnTo>
                  <a:pt x="10099" y="10027"/>
                </a:lnTo>
                <a:lnTo>
                  <a:pt x="10090" y="10002"/>
                </a:lnTo>
                <a:lnTo>
                  <a:pt x="10080" y="9976"/>
                </a:lnTo>
                <a:lnTo>
                  <a:pt x="10068" y="9948"/>
                </a:lnTo>
                <a:lnTo>
                  <a:pt x="10057" y="9916"/>
                </a:lnTo>
                <a:lnTo>
                  <a:pt x="10047" y="9881"/>
                </a:lnTo>
                <a:lnTo>
                  <a:pt x="10038" y="9842"/>
                </a:lnTo>
                <a:lnTo>
                  <a:pt x="10033" y="9820"/>
                </a:lnTo>
                <a:lnTo>
                  <a:pt x="10030" y="9797"/>
                </a:lnTo>
                <a:lnTo>
                  <a:pt x="10043" y="9784"/>
                </a:lnTo>
                <a:lnTo>
                  <a:pt x="10056" y="9775"/>
                </a:lnTo>
                <a:lnTo>
                  <a:pt x="10067" y="9770"/>
                </a:lnTo>
                <a:lnTo>
                  <a:pt x="10079" y="9765"/>
                </a:lnTo>
                <a:lnTo>
                  <a:pt x="10089" y="9764"/>
                </a:lnTo>
                <a:lnTo>
                  <a:pt x="10099" y="9764"/>
                </a:lnTo>
                <a:lnTo>
                  <a:pt x="10109" y="9765"/>
                </a:lnTo>
                <a:lnTo>
                  <a:pt x="10118" y="9767"/>
                </a:lnTo>
                <a:lnTo>
                  <a:pt x="10140" y="9775"/>
                </a:lnTo>
                <a:lnTo>
                  <a:pt x="10164" y="9784"/>
                </a:lnTo>
                <a:lnTo>
                  <a:pt x="10177" y="9789"/>
                </a:lnTo>
                <a:lnTo>
                  <a:pt x="10192" y="9792"/>
                </a:lnTo>
                <a:lnTo>
                  <a:pt x="10208" y="9796"/>
                </a:lnTo>
                <a:lnTo>
                  <a:pt x="10225" y="9797"/>
                </a:lnTo>
                <a:lnTo>
                  <a:pt x="10230" y="9791"/>
                </a:lnTo>
                <a:lnTo>
                  <a:pt x="10235" y="9784"/>
                </a:lnTo>
                <a:lnTo>
                  <a:pt x="10238" y="9779"/>
                </a:lnTo>
                <a:lnTo>
                  <a:pt x="10242" y="9772"/>
                </a:lnTo>
                <a:lnTo>
                  <a:pt x="10244" y="9765"/>
                </a:lnTo>
                <a:lnTo>
                  <a:pt x="10245" y="9758"/>
                </a:lnTo>
                <a:lnTo>
                  <a:pt x="10246" y="9743"/>
                </a:lnTo>
                <a:lnTo>
                  <a:pt x="10246" y="9727"/>
                </a:lnTo>
                <a:lnTo>
                  <a:pt x="10243" y="9711"/>
                </a:lnTo>
                <a:lnTo>
                  <a:pt x="10240" y="9693"/>
                </a:lnTo>
                <a:lnTo>
                  <a:pt x="10235" y="9673"/>
                </a:lnTo>
                <a:lnTo>
                  <a:pt x="10226" y="9634"/>
                </a:lnTo>
                <a:lnTo>
                  <a:pt x="10223" y="9611"/>
                </a:lnTo>
                <a:lnTo>
                  <a:pt x="10219" y="9588"/>
                </a:lnTo>
                <a:lnTo>
                  <a:pt x="10217" y="9565"/>
                </a:lnTo>
                <a:lnTo>
                  <a:pt x="10217" y="9540"/>
                </a:lnTo>
                <a:lnTo>
                  <a:pt x="10219" y="9514"/>
                </a:lnTo>
                <a:lnTo>
                  <a:pt x="10221" y="9500"/>
                </a:lnTo>
                <a:lnTo>
                  <a:pt x="10225" y="9486"/>
                </a:lnTo>
                <a:lnTo>
                  <a:pt x="10249" y="9492"/>
                </a:lnTo>
                <a:lnTo>
                  <a:pt x="10272" y="9497"/>
                </a:lnTo>
                <a:lnTo>
                  <a:pt x="10323" y="9505"/>
                </a:lnTo>
                <a:lnTo>
                  <a:pt x="10427" y="9517"/>
                </a:lnTo>
                <a:lnTo>
                  <a:pt x="10478" y="9525"/>
                </a:lnTo>
                <a:lnTo>
                  <a:pt x="10503" y="9529"/>
                </a:lnTo>
                <a:lnTo>
                  <a:pt x="10526" y="9534"/>
                </a:lnTo>
                <a:lnTo>
                  <a:pt x="10550" y="9540"/>
                </a:lnTo>
                <a:lnTo>
                  <a:pt x="10573" y="9546"/>
                </a:lnTo>
                <a:lnTo>
                  <a:pt x="10593" y="9556"/>
                </a:lnTo>
                <a:lnTo>
                  <a:pt x="10614" y="9565"/>
                </a:lnTo>
                <a:lnTo>
                  <a:pt x="10631" y="9558"/>
                </a:lnTo>
                <a:lnTo>
                  <a:pt x="10645" y="9552"/>
                </a:lnTo>
                <a:lnTo>
                  <a:pt x="10658" y="9545"/>
                </a:lnTo>
                <a:lnTo>
                  <a:pt x="10667" y="9540"/>
                </a:lnTo>
                <a:lnTo>
                  <a:pt x="10673" y="9533"/>
                </a:lnTo>
                <a:lnTo>
                  <a:pt x="10677" y="9526"/>
                </a:lnTo>
                <a:lnTo>
                  <a:pt x="10679" y="9519"/>
                </a:lnTo>
                <a:lnTo>
                  <a:pt x="10679" y="9511"/>
                </a:lnTo>
                <a:lnTo>
                  <a:pt x="10678" y="9505"/>
                </a:lnTo>
                <a:lnTo>
                  <a:pt x="10675" y="9497"/>
                </a:lnTo>
                <a:lnTo>
                  <a:pt x="10670" y="9490"/>
                </a:lnTo>
                <a:lnTo>
                  <a:pt x="10665" y="9482"/>
                </a:lnTo>
                <a:lnTo>
                  <a:pt x="10651" y="9466"/>
                </a:lnTo>
                <a:lnTo>
                  <a:pt x="10635" y="9449"/>
                </a:lnTo>
                <a:lnTo>
                  <a:pt x="10618" y="9432"/>
                </a:lnTo>
                <a:lnTo>
                  <a:pt x="10602" y="9414"/>
                </a:lnTo>
                <a:lnTo>
                  <a:pt x="10595" y="9405"/>
                </a:lnTo>
                <a:lnTo>
                  <a:pt x="10589" y="9396"/>
                </a:lnTo>
                <a:lnTo>
                  <a:pt x="10583" y="9385"/>
                </a:lnTo>
                <a:lnTo>
                  <a:pt x="10580" y="9376"/>
                </a:lnTo>
                <a:lnTo>
                  <a:pt x="10577" y="9366"/>
                </a:lnTo>
                <a:lnTo>
                  <a:pt x="10576" y="9356"/>
                </a:lnTo>
                <a:lnTo>
                  <a:pt x="10576" y="9346"/>
                </a:lnTo>
                <a:lnTo>
                  <a:pt x="10580" y="9336"/>
                </a:lnTo>
                <a:lnTo>
                  <a:pt x="10584" y="9325"/>
                </a:lnTo>
                <a:lnTo>
                  <a:pt x="10591" y="9314"/>
                </a:lnTo>
                <a:lnTo>
                  <a:pt x="10601" y="9304"/>
                </a:lnTo>
                <a:lnTo>
                  <a:pt x="10614" y="9293"/>
                </a:lnTo>
                <a:lnTo>
                  <a:pt x="10667" y="9303"/>
                </a:lnTo>
                <a:lnTo>
                  <a:pt x="10718" y="9315"/>
                </a:lnTo>
                <a:lnTo>
                  <a:pt x="10815" y="9341"/>
                </a:lnTo>
                <a:lnTo>
                  <a:pt x="10863" y="9354"/>
                </a:lnTo>
                <a:lnTo>
                  <a:pt x="10909" y="9365"/>
                </a:lnTo>
                <a:lnTo>
                  <a:pt x="10955" y="9375"/>
                </a:lnTo>
                <a:lnTo>
                  <a:pt x="10999" y="9382"/>
                </a:lnTo>
                <a:lnTo>
                  <a:pt x="11020" y="9385"/>
                </a:lnTo>
                <a:lnTo>
                  <a:pt x="11043" y="9387"/>
                </a:lnTo>
                <a:lnTo>
                  <a:pt x="11065" y="9388"/>
                </a:lnTo>
                <a:lnTo>
                  <a:pt x="11086" y="9388"/>
                </a:lnTo>
                <a:lnTo>
                  <a:pt x="11109" y="9388"/>
                </a:lnTo>
                <a:lnTo>
                  <a:pt x="11130" y="9385"/>
                </a:lnTo>
                <a:lnTo>
                  <a:pt x="11152" y="9382"/>
                </a:lnTo>
                <a:lnTo>
                  <a:pt x="11173" y="9379"/>
                </a:lnTo>
                <a:lnTo>
                  <a:pt x="11196" y="9373"/>
                </a:lnTo>
                <a:lnTo>
                  <a:pt x="11218" y="9366"/>
                </a:lnTo>
                <a:lnTo>
                  <a:pt x="11240" y="9357"/>
                </a:lnTo>
                <a:lnTo>
                  <a:pt x="11262" y="9348"/>
                </a:lnTo>
                <a:lnTo>
                  <a:pt x="11285" y="9337"/>
                </a:lnTo>
                <a:lnTo>
                  <a:pt x="11306" y="9323"/>
                </a:lnTo>
                <a:lnTo>
                  <a:pt x="11329" y="9308"/>
                </a:lnTo>
                <a:lnTo>
                  <a:pt x="11353" y="9293"/>
                </a:lnTo>
                <a:lnTo>
                  <a:pt x="11419" y="9320"/>
                </a:lnTo>
                <a:lnTo>
                  <a:pt x="11489" y="9349"/>
                </a:lnTo>
                <a:lnTo>
                  <a:pt x="11630" y="9412"/>
                </a:lnTo>
                <a:lnTo>
                  <a:pt x="11702" y="9443"/>
                </a:lnTo>
                <a:lnTo>
                  <a:pt x="11773" y="9474"/>
                </a:lnTo>
                <a:lnTo>
                  <a:pt x="11846" y="9503"/>
                </a:lnTo>
                <a:lnTo>
                  <a:pt x="11918" y="9532"/>
                </a:lnTo>
                <a:lnTo>
                  <a:pt x="11953" y="9544"/>
                </a:lnTo>
                <a:lnTo>
                  <a:pt x="11990" y="9557"/>
                </a:lnTo>
                <a:lnTo>
                  <a:pt x="12026" y="9568"/>
                </a:lnTo>
                <a:lnTo>
                  <a:pt x="12062" y="9578"/>
                </a:lnTo>
                <a:lnTo>
                  <a:pt x="12098" y="9588"/>
                </a:lnTo>
                <a:lnTo>
                  <a:pt x="12133" y="9596"/>
                </a:lnTo>
                <a:lnTo>
                  <a:pt x="12170" y="9604"/>
                </a:lnTo>
                <a:lnTo>
                  <a:pt x="12205" y="9610"/>
                </a:lnTo>
                <a:lnTo>
                  <a:pt x="12240" y="9614"/>
                </a:lnTo>
                <a:lnTo>
                  <a:pt x="12275" y="9618"/>
                </a:lnTo>
                <a:lnTo>
                  <a:pt x="12310" y="9619"/>
                </a:lnTo>
                <a:lnTo>
                  <a:pt x="12344" y="9620"/>
                </a:lnTo>
                <a:lnTo>
                  <a:pt x="12378" y="9618"/>
                </a:lnTo>
                <a:lnTo>
                  <a:pt x="12412" y="9616"/>
                </a:lnTo>
                <a:lnTo>
                  <a:pt x="12446" y="9610"/>
                </a:lnTo>
                <a:lnTo>
                  <a:pt x="12479" y="9603"/>
                </a:lnTo>
                <a:lnTo>
                  <a:pt x="12486" y="9599"/>
                </a:lnTo>
                <a:lnTo>
                  <a:pt x="12492" y="9593"/>
                </a:lnTo>
                <a:lnTo>
                  <a:pt x="12496" y="9587"/>
                </a:lnTo>
                <a:lnTo>
                  <a:pt x="12500" y="9580"/>
                </a:lnTo>
                <a:lnTo>
                  <a:pt x="12502" y="9574"/>
                </a:lnTo>
                <a:lnTo>
                  <a:pt x="12503" y="9567"/>
                </a:lnTo>
                <a:lnTo>
                  <a:pt x="12504" y="9551"/>
                </a:lnTo>
                <a:lnTo>
                  <a:pt x="12503" y="9535"/>
                </a:lnTo>
                <a:lnTo>
                  <a:pt x="12501" y="9519"/>
                </a:lnTo>
                <a:lnTo>
                  <a:pt x="12498" y="9502"/>
                </a:lnTo>
                <a:lnTo>
                  <a:pt x="12497" y="9488"/>
                </a:lnTo>
                <a:lnTo>
                  <a:pt x="12498" y="9473"/>
                </a:lnTo>
                <a:lnTo>
                  <a:pt x="12500" y="9466"/>
                </a:lnTo>
                <a:lnTo>
                  <a:pt x="12502" y="9460"/>
                </a:lnTo>
                <a:lnTo>
                  <a:pt x="12505" y="9455"/>
                </a:lnTo>
                <a:lnTo>
                  <a:pt x="12509" y="9450"/>
                </a:lnTo>
                <a:lnTo>
                  <a:pt x="12514" y="9446"/>
                </a:lnTo>
                <a:lnTo>
                  <a:pt x="12521" y="9442"/>
                </a:lnTo>
                <a:lnTo>
                  <a:pt x="12529" y="9439"/>
                </a:lnTo>
                <a:lnTo>
                  <a:pt x="12539" y="9438"/>
                </a:lnTo>
                <a:lnTo>
                  <a:pt x="12551" y="9436"/>
                </a:lnTo>
                <a:lnTo>
                  <a:pt x="12563" y="9436"/>
                </a:lnTo>
                <a:lnTo>
                  <a:pt x="12578" y="9438"/>
                </a:lnTo>
                <a:lnTo>
                  <a:pt x="12595" y="9440"/>
                </a:lnTo>
                <a:lnTo>
                  <a:pt x="12614" y="9443"/>
                </a:lnTo>
                <a:lnTo>
                  <a:pt x="12634" y="9448"/>
                </a:lnTo>
                <a:lnTo>
                  <a:pt x="12641" y="9443"/>
                </a:lnTo>
                <a:lnTo>
                  <a:pt x="12646" y="9439"/>
                </a:lnTo>
                <a:lnTo>
                  <a:pt x="12650" y="9434"/>
                </a:lnTo>
                <a:lnTo>
                  <a:pt x="12651" y="9430"/>
                </a:lnTo>
                <a:lnTo>
                  <a:pt x="12653" y="9424"/>
                </a:lnTo>
                <a:lnTo>
                  <a:pt x="12653" y="9418"/>
                </a:lnTo>
                <a:lnTo>
                  <a:pt x="12650" y="9413"/>
                </a:lnTo>
                <a:lnTo>
                  <a:pt x="12648" y="9407"/>
                </a:lnTo>
                <a:lnTo>
                  <a:pt x="12645" y="9401"/>
                </a:lnTo>
                <a:lnTo>
                  <a:pt x="12640" y="9396"/>
                </a:lnTo>
                <a:lnTo>
                  <a:pt x="12628" y="9383"/>
                </a:lnTo>
                <a:lnTo>
                  <a:pt x="12613" y="9372"/>
                </a:lnTo>
                <a:lnTo>
                  <a:pt x="12596" y="9359"/>
                </a:lnTo>
                <a:lnTo>
                  <a:pt x="12578" y="9348"/>
                </a:lnTo>
                <a:lnTo>
                  <a:pt x="12557" y="9337"/>
                </a:lnTo>
                <a:lnTo>
                  <a:pt x="12536" y="9327"/>
                </a:lnTo>
                <a:lnTo>
                  <a:pt x="12515" y="9316"/>
                </a:lnTo>
                <a:lnTo>
                  <a:pt x="12495" y="9308"/>
                </a:lnTo>
                <a:lnTo>
                  <a:pt x="12475" y="9302"/>
                </a:lnTo>
                <a:lnTo>
                  <a:pt x="12457" y="9296"/>
                </a:lnTo>
                <a:lnTo>
                  <a:pt x="12441" y="9293"/>
                </a:lnTo>
                <a:lnTo>
                  <a:pt x="12446" y="9282"/>
                </a:lnTo>
                <a:lnTo>
                  <a:pt x="12452" y="9274"/>
                </a:lnTo>
                <a:lnTo>
                  <a:pt x="12459" y="9265"/>
                </a:lnTo>
                <a:lnTo>
                  <a:pt x="12466" y="9259"/>
                </a:lnTo>
                <a:lnTo>
                  <a:pt x="12474" y="9252"/>
                </a:lnTo>
                <a:lnTo>
                  <a:pt x="12481" y="9246"/>
                </a:lnTo>
                <a:lnTo>
                  <a:pt x="12491" y="9240"/>
                </a:lnTo>
                <a:lnTo>
                  <a:pt x="12501" y="9236"/>
                </a:lnTo>
                <a:lnTo>
                  <a:pt x="12511" y="9231"/>
                </a:lnTo>
                <a:lnTo>
                  <a:pt x="12522" y="9227"/>
                </a:lnTo>
                <a:lnTo>
                  <a:pt x="12545" y="9221"/>
                </a:lnTo>
                <a:lnTo>
                  <a:pt x="12570" y="9217"/>
                </a:lnTo>
                <a:lnTo>
                  <a:pt x="12596" y="9214"/>
                </a:lnTo>
                <a:lnTo>
                  <a:pt x="12590" y="9204"/>
                </a:lnTo>
                <a:lnTo>
                  <a:pt x="12582" y="9196"/>
                </a:lnTo>
                <a:lnTo>
                  <a:pt x="12574" y="9188"/>
                </a:lnTo>
                <a:lnTo>
                  <a:pt x="12565" y="9181"/>
                </a:lnTo>
                <a:lnTo>
                  <a:pt x="12556" y="9175"/>
                </a:lnTo>
                <a:lnTo>
                  <a:pt x="12547" y="9168"/>
                </a:lnTo>
                <a:lnTo>
                  <a:pt x="12526" y="9158"/>
                </a:lnTo>
                <a:lnTo>
                  <a:pt x="12503" y="9150"/>
                </a:lnTo>
                <a:lnTo>
                  <a:pt x="12478" y="9142"/>
                </a:lnTo>
                <a:lnTo>
                  <a:pt x="12453" y="9135"/>
                </a:lnTo>
                <a:lnTo>
                  <a:pt x="12427" y="9129"/>
                </a:lnTo>
                <a:lnTo>
                  <a:pt x="12376" y="9118"/>
                </a:lnTo>
                <a:lnTo>
                  <a:pt x="12350" y="9112"/>
                </a:lnTo>
                <a:lnTo>
                  <a:pt x="12326" y="9104"/>
                </a:lnTo>
                <a:lnTo>
                  <a:pt x="12304" y="9096"/>
                </a:lnTo>
                <a:lnTo>
                  <a:pt x="12282" y="9086"/>
                </a:lnTo>
                <a:lnTo>
                  <a:pt x="12272" y="9079"/>
                </a:lnTo>
                <a:lnTo>
                  <a:pt x="12263" y="9074"/>
                </a:lnTo>
                <a:lnTo>
                  <a:pt x="12255" y="9066"/>
                </a:lnTo>
                <a:lnTo>
                  <a:pt x="12246" y="9059"/>
                </a:lnTo>
                <a:lnTo>
                  <a:pt x="12247" y="9052"/>
                </a:lnTo>
                <a:lnTo>
                  <a:pt x="12249" y="9047"/>
                </a:lnTo>
                <a:lnTo>
                  <a:pt x="12251" y="9041"/>
                </a:lnTo>
                <a:lnTo>
                  <a:pt x="12254" y="9036"/>
                </a:lnTo>
                <a:lnTo>
                  <a:pt x="12257" y="9033"/>
                </a:lnTo>
                <a:lnTo>
                  <a:pt x="12260" y="9030"/>
                </a:lnTo>
                <a:lnTo>
                  <a:pt x="12269" y="9024"/>
                </a:lnTo>
                <a:lnTo>
                  <a:pt x="12280" y="9019"/>
                </a:lnTo>
                <a:lnTo>
                  <a:pt x="12292" y="9016"/>
                </a:lnTo>
                <a:lnTo>
                  <a:pt x="12305" y="9015"/>
                </a:lnTo>
                <a:lnTo>
                  <a:pt x="12317" y="9013"/>
                </a:lnTo>
                <a:lnTo>
                  <a:pt x="12343" y="9010"/>
                </a:lnTo>
                <a:lnTo>
                  <a:pt x="12357" y="9008"/>
                </a:lnTo>
                <a:lnTo>
                  <a:pt x="12368" y="9006"/>
                </a:lnTo>
                <a:lnTo>
                  <a:pt x="12379" y="9002"/>
                </a:lnTo>
                <a:lnTo>
                  <a:pt x="12389" y="8997"/>
                </a:lnTo>
                <a:lnTo>
                  <a:pt x="12393" y="8993"/>
                </a:lnTo>
                <a:lnTo>
                  <a:pt x="12396" y="8990"/>
                </a:lnTo>
                <a:lnTo>
                  <a:pt x="12399" y="8985"/>
                </a:lnTo>
                <a:lnTo>
                  <a:pt x="12402" y="8981"/>
                </a:lnTo>
                <a:lnTo>
                  <a:pt x="12390" y="8972"/>
                </a:lnTo>
                <a:lnTo>
                  <a:pt x="12377" y="8964"/>
                </a:lnTo>
                <a:lnTo>
                  <a:pt x="12365" y="8956"/>
                </a:lnTo>
                <a:lnTo>
                  <a:pt x="12351" y="8949"/>
                </a:lnTo>
                <a:lnTo>
                  <a:pt x="12323" y="8937"/>
                </a:lnTo>
                <a:lnTo>
                  <a:pt x="12292" y="8925"/>
                </a:lnTo>
                <a:lnTo>
                  <a:pt x="12260" y="8916"/>
                </a:lnTo>
                <a:lnTo>
                  <a:pt x="12228" y="8907"/>
                </a:lnTo>
                <a:lnTo>
                  <a:pt x="12194" y="8899"/>
                </a:lnTo>
                <a:lnTo>
                  <a:pt x="12160" y="8892"/>
                </a:lnTo>
                <a:lnTo>
                  <a:pt x="12089" y="8880"/>
                </a:lnTo>
                <a:lnTo>
                  <a:pt x="12055" y="8873"/>
                </a:lnTo>
                <a:lnTo>
                  <a:pt x="12021" y="8865"/>
                </a:lnTo>
                <a:lnTo>
                  <a:pt x="11988" y="8857"/>
                </a:lnTo>
                <a:lnTo>
                  <a:pt x="11956" y="8848"/>
                </a:lnTo>
                <a:lnTo>
                  <a:pt x="11925" y="8837"/>
                </a:lnTo>
                <a:lnTo>
                  <a:pt x="11897" y="8826"/>
                </a:lnTo>
                <a:lnTo>
                  <a:pt x="11903" y="8813"/>
                </a:lnTo>
                <a:lnTo>
                  <a:pt x="11912" y="8802"/>
                </a:lnTo>
                <a:lnTo>
                  <a:pt x="11922" y="8793"/>
                </a:lnTo>
                <a:lnTo>
                  <a:pt x="11932" y="8784"/>
                </a:lnTo>
                <a:lnTo>
                  <a:pt x="11944" y="8776"/>
                </a:lnTo>
                <a:lnTo>
                  <a:pt x="11957" y="8769"/>
                </a:lnTo>
                <a:lnTo>
                  <a:pt x="11970" y="8763"/>
                </a:lnTo>
                <a:lnTo>
                  <a:pt x="11984" y="8757"/>
                </a:lnTo>
                <a:lnTo>
                  <a:pt x="12000" y="8754"/>
                </a:lnTo>
                <a:lnTo>
                  <a:pt x="12016" y="8751"/>
                </a:lnTo>
                <a:lnTo>
                  <a:pt x="12033" y="8748"/>
                </a:lnTo>
                <a:lnTo>
                  <a:pt x="12051" y="8746"/>
                </a:lnTo>
                <a:lnTo>
                  <a:pt x="12070" y="8746"/>
                </a:lnTo>
                <a:lnTo>
                  <a:pt x="12089" y="8746"/>
                </a:lnTo>
                <a:lnTo>
                  <a:pt x="12129" y="8747"/>
                </a:lnTo>
                <a:lnTo>
                  <a:pt x="12095" y="8737"/>
                </a:lnTo>
                <a:lnTo>
                  <a:pt x="12060" y="8728"/>
                </a:lnTo>
                <a:lnTo>
                  <a:pt x="12025" y="8719"/>
                </a:lnTo>
                <a:lnTo>
                  <a:pt x="11988" y="8711"/>
                </a:lnTo>
                <a:lnTo>
                  <a:pt x="11914" y="8696"/>
                </a:lnTo>
                <a:lnTo>
                  <a:pt x="11838" y="8684"/>
                </a:lnTo>
                <a:lnTo>
                  <a:pt x="11759" y="8674"/>
                </a:lnTo>
                <a:lnTo>
                  <a:pt x="11680" y="8665"/>
                </a:lnTo>
                <a:lnTo>
                  <a:pt x="11599" y="8657"/>
                </a:lnTo>
                <a:lnTo>
                  <a:pt x="11517" y="8650"/>
                </a:lnTo>
                <a:lnTo>
                  <a:pt x="11434" y="8644"/>
                </a:lnTo>
                <a:lnTo>
                  <a:pt x="11350" y="8638"/>
                </a:lnTo>
                <a:lnTo>
                  <a:pt x="11184" y="8629"/>
                </a:lnTo>
                <a:lnTo>
                  <a:pt x="11017" y="8618"/>
                </a:lnTo>
                <a:lnTo>
                  <a:pt x="10934" y="8612"/>
                </a:lnTo>
                <a:lnTo>
                  <a:pt x="10853" y="8604"/>
                </a:lnTo>
                <a:lnTo>
                  <a:pt x="10772" y="8597"/>
                </a:lnTo>
                <a:lnTo>
                  <a:pt x="10693" y="8587"/>
                </a:lnTo>
                <a:lnTo>
                  <a:pt x="10616" y="8576"/>
                </a:lnTo>
                <a:lnTo>
                  <a:pt x="10541" y="8563"/>
                </a:lnTo>
                <a:lnTo>
                  <a:pt x="10504" y="8555"/>
                </a:lnTo>
                <a:lnTo>
                  <a:pt x="10467" y="8547"/>
                </a:lnTo>
                <a:lnTo>
                  <a:pt x="10432" y="8539"/>
                </a:lnTo>
                <a:lnTo>
                  <a:pt x="10397" y="8530"/>
                </a:lnTo>
                <a:lnTo>
                  <a:pt x="10362" y="8519"/>
                </a:lnTo>
                <a:lnTo>
                  <a:pt x="10328" y="8508"/>
                </a:lnTo>
                <a:lnTo>
                  <a:pt x="10295" y="8497"/>
                </a:lnTo>
                <a:lnTo>
                  <a:pt x="10263" y="8485"/>
                </a:lnTo>
                <a:lnTo>
                  <a:pt x="10232" y="8472"/>
                </a:lnTo>
                <a:lnTo>
                  <a:pt x="10201" y="8458"/>
                </a:lnTo>
                <a:lnTo>
                  <a:pt x="10172" y="8445"/>
                </a:lnTo>
                <a:lnTo>
                  <a:pt x="10142" y="8429"/>
                </a:lnTo>
                <a:lnTo>
                  <a:pt x="10114" y="8413"/>
                </a:lnTo>
                <a:lnTo>
                  <a:pt x="10088" y="8395"/>
                </a:lnTo>
                <a:lnTo>
                  <a:pt x="10062" y="8377"/>
                </a:lnTo>
                <a:lnTo>
                  <a:pt x="10036" y="8357"/>
                </a:lnTo>
                <a:lnTo>
                  <a:pt x="10012" y="8338"/>
                </a:lnTo>
                <a:lnTo>
                  <a:pt x="9989" y="8317"/>
                </a:lnTo>
                <a:lnTo>
                  <a:pt x="9966" y="8294"/>
                </a:lnTo>
                <a:lnTo>
                  <a:pt x="9946" y="8270"/>
                </a:lnTo>
                <a:lnTo>
                  <a:pt x="9927" y="8245"/>
                </a:lnTo>
                <a:lnTo>
                  <a:pt x="9909" y="8220"/>
                </a:lnTo>
                <a:lnTo>
                  <a:pt x="9890" y="8193"/>
                </a:lnTo>
                <a:lnTo>
                  <a:pt x="9875" y="8165"/>
                </a:lnTo>
                <a:lnTo>
                  <a:pt x="9843" y="8162"/>
                </a:lnTo>
                <a:lnTo>
                  <a:pt x="9809" y="8161"/>
                </a:lnTo>
                <a:lnTo>
                  <a:pt x="9742" y="8161"/>
                </a:lnTo>
                <a:lnTo>
                  <a:pt x="9675" y="8160"/>
                </a:lnTo>
                <a:lnTo>
                  <a:pt x="9642" y="8158"/>
                </a:lnTo>
                <a:lnTo>
                  <a:pt x="9612" y="8156"/>
                </a:lnTo>
                <a:lnTo>
                  <a:pt x="9582" y="8151"/>
                </a:lnTo>
                <a:lnTo>
                  <a:pt x="9554" y="8144"/>
                </a:lnTo>
                <a:lnTo>
                  <a:pt x="9541" y="8141"/>
                </a:lnTo>
                <a:lnTo>
                  <a:pt x="9529" y="8136"/>
                </a:lnTo>
                <a:lnTo>
                  <a:pt x="9518" y="8131"/>
                </a:lnTo>
                <a:lnTo>
                  <a:pt x="9506" y="8125"/>
                </a:lnTo>
                <a:lnTo>
                  <a:pt x="9496" y="8118"/>
                </a:lnTo>
                <a:lnTo>
                  <a:pt x="9486" y="8110"/>
                </a:lnTo>
                <a:lnTo>
                  <a:pt x="9478" y="8102"/>
                </a:lnTo>
                <a:lnTo>
                  <a:pt x="9470" y="8093"/>
                </a:lnTo>
                <a:lnTo>
                  <a:pt x="9462" y="8083"/>
                </a:lnTo>
                <a:lnTo>
                  <a:pt x="9456" y="8073"/>
                </a:lnTo>
                <a:lnTo>
                  <a:pt x="9451" y="8060"/>
                </a:lnTo>
                <a:lnTo>
                  <a:pt x="9447" y="8048"/>
                </a:lnTo>
                <a:lnTo>
                  <a:pt x="9469" y="8055"/>
                </a:lnTo>
                <a:lnTo>
                  <a:pt x="9489" y="8060"/>
                </a:lnTo>
                <a:lnTo>
                  <a:pt x="9511" y="8065"/>
                </a:lnTo>
                <a:lnTo>
                  <a:pt x="9533" y="8068"/>
                </a:lnTo>
                <a:lnTo>
                  <a:pt x="9555" y="8072"/>
                </a:lnTo>
                <a:lnTo>
                  <a:pt x="9576" y="8075"/>
                </a:lnTo>
                <a:lnTo>
                  <a:pt x="9621" y="8078"/>
                </a:lnTo>
                <a:lnTo>
                  <a:pt x="9665" y="8080"/>
                </a:lnTo>
                <a:lnTo>
                  <a:pt x="9709" y="8078"/>
                </a:lnTo>
                <a:lnTo>
                  <a:pt x="9754" y="8076"/>
                </a:lnTo>
                <a:lnTo>
                  <a:pt x="9799" y="8072"/>
                </a:lnTo>
                <a:lnTo>
                  <a:pt x="9843" y="8066"/>
                </a:lnTo>
                <a:lnTo>
                  <a:pt x="9887" y="8058"/>
                </a:lnTo>
                <a:lnTo>
                  <a:pt x="9932" y="8051"/>
                </a:lnTo>
                <a:lnTo>
                  <a:pt x="9975" y="8042"/>
                </a:lnTo>
                <a:lnTo>
                  <a:pt x="10063" y="8025"/>
                </a:lnTo>
                <a:lnTo>
                  <a:pt x="10147" y="8008"/>
                </a:lnTo>
                <a:lnTo>
                  <a:pt x="10150" y="7991"/>
                </a:lnTo>
                <a:lnTo>
                  <a:pt x="10152" y="7976"/>
                </a:lnTo>
                <a:lnTo>
                  <a:pt x="10153" y="7962"/>
                </a:lnTo>
                <a:lnTo>
                  <a:pt x="10155" y="7948"/>
                </a:lnTo>
                <a:lnTo>
                  <a:pt x="10153" y="7936"/>
                </a:lnTo>
                <a:lnTo>
                  <a:pt x="10152" y="7923"/>
                </a:lnTo>
                <a:lnTo>
                  <a:pt x="10150" y="7912"/>
                </a:lnTo>
                <a:lnTo>
                  <a:pt x="10147" y="7902"/>
                </a:lnTo>
                <a:lnTo>
                  <a:pt x="10143" y="7891"/>
                </a:lnTo>
                <a:lnTo>
                  <a:pt x="10140" y="7882"/>
                </a:lnTo>
                <a:lnTo>
                  <a:pt x="10130" y="7865"/>
                </a:lnTo>
                <a:lnTo>
                  <a:pt x="10119" y="7850"/>
                </a:lnTo>
                <a:lnTo>
                  <a:pt x="10108" y="7834"/>
                </a:lnTo>
                <a:lnTo>
                  <a:pt x="10097" y="7818"/>
                </a:lnTo>
                <a:lnTo>
                  <a:pt x="10087" y="7802"/>
                </a:lnTo>
                <a:lnTo>
                  <a:pt x="10076" y="7785"/>
                </a:lnTo>
                <a:lnTo>
                  <a:pt x="10073" y="7776"/>
                </a:lnTo>
                <a:lnTo>
                  <a:pt x="10070" y="7766"/>
                </a:lnTo>
                <a:lnTo>
                  <a:pt x="10066" y="7755"/>
                </a:lnTo>
                <a:lnTo>
                  <a:pt x="10064" y="7744"/>
                </a:lnTo>
                <a:lnTo>
                  <a:pt x="10063" y="7732"/>
                </a:lnTo>
                <a:lnTo>
                  <a:pt x="10062" y="7719"/>
                </a:lnTo>
                <a:lnTo>
                  <a:pt x="10062" y="7706"/>
                </a:lnTo>
                <a:lnTo>
                  <a:pt x="10063" y="7691"/>
                </a:lnTo>
                <a:lnTo>
                  <a:pt x="10066" y="7675"/>
                </a:lnTo>
                <a:lnTo>
                  <a:pt x="10070" y="7659"/>
                </a:lnTo>
                <a:lnTo>
                  <a:pt x="10093" y="7662"/>
                </a:lnTo>
                <a:lnTo>
                  <a:pt x="10116" y="7665"/>
                </a:lnTo>
                <a:lnTo>
                  <a:pt x="10138" y="7666"/>
                </a:lnTo>
                <a:lnTo>
                  <a:pt x="10159" y="7666"/>
                </a:lnTo>
                <a:lnTo>
                  <a:pt x="10179" y="7666"/>
                </a:lnTo>
                <a:lnTo>
                  <a:pt x="10199" y="7665"/>
                </a:lnTo>
                <a:lnTo>
                  <a:pt x="10218" y="7661"/>
                </a:lnTo>
                <a:lnTo>
                  <a:pt x="10236" y="7658"/>
                </a:lnTo>
                <a:lnTo>
                  <a:pt x="10253" y="7655"/>
                </a:lnTo>
                <a:lnTo>
                  <a:pt x="10269" y="7649"/>
                </a:lnTo>
                <a:lnTo>
                  <a:pt x="10285" y="7643"/>
                </a:lnTo>
                <a:lnTo>
                  <a:pt x="10300" y="7636"/>
                </a:lnTo>
                <a:lnTo>
                  <a:pt x="10313" y="7630"/>
                </a:lnTo>
                <a:lnTo>
                  <a:pt x="10327" y="7622"/>
                </a:lnTo>
                <a:lnTo>
                  <a:pt x="10339" y="7613"/>
                </a:lnTo>
                <a:lnTo>
                  <a:pt x="10351" y="7602"/>
                </a:lnTo>
                <a:lnTo>
                  <a:pt x="10362" y="7593"/>
                </a:lnTo>
                <a:lnTo>
                  <a:pt x="10372" y="7582"/>
                </a:lnTo>
                <a:lnTo>
                  <a:pt x="10382" y="7571"/>
                </a:lnTo>
                <a:lnTo>
                  <a:pt x="10391" y="7559"/>
                </a:lnTo>
                <a:lnTo>
                  <a:pt x="10399" y="7547"/>
                </a:lnTo>
                <a:lnTo>
                  <a:pt x="10406" y="7534"/>
                </a:lnTo>
                <a:lnTo>
                  <a:pt x="10413" y="7521"/>
                </a:lnTo>
                <a:lnTo>
                  <a:pt x="10420" y="7507"/>
                </a:lnTo>
                <a:lnTo>
                  <a:pt x="10425" y="7494"/>
                </a:lnTo>
                <a:lnTo>
                  <a:pt x="10430" y="7479"/>
                </a:lnTo>
                <a:lnTo>
                  <a:pt x="10434" y="7464"/>
                </a:lnTo>
                <a:lnTo>
                  <a:pt x="10438" y="7449"/>
                </a:lnTo>
                <a:lnTo>
                  <a:pt x="10444" y="7419"/>
                </a:lnTo>
                <a:lnTo>
                  <a:pt x="10446" y="7387"/>
                </a:lnTo>
                <a:lnTo>
                  <a:pt x="10447" y="7354"/>
                </a:lnTo>
                <a:lnTo>
                  <a:pt x="10445" y="7322"/>
                </a:lnTo>
                <a:lnTo>
                  <a:pt x="10441" y="7290"/>
                </a:lnTo>
                <a:lnTo>
                  <a:pt x="10434" y="7257"/>
                </a:lnTo>
                <a:lnTo>
                  <a:pt x="10427" y="7224"/>
                </a:lnTo>
                <a:lnTo>
                  <a:pt x="10416" y="7192"/>
                </a:lnTo>
                <a:lnTo>
                  <a:pt x="10405" y="7161"/>
                </a:lnTo>
                <a:lnTo>
                  <a:pt x="10391" y="7132"/>
                </a:lnTo>
                <a:lnTo>
                  <a:pt x="10376" y="7104"/>
                </a:lnTo>
                <a:lnTo>
                  <a:pt x="10359" y="7076"/>
                </a:lnTo>
                <a:lnTo>
                  <a:pt x="10339" y="7050"/>
                </a:lnTo>
                <a:lnTo>
                  <a:pt x="10320" y="7028"/>
                </a:lnTo>
                <a:lnTo>
                  <a:pt x="10297" y="7006"/>
                </a:lnTo>
                <a:lnTo>
                  <a:pt x="10286" y="6997"/>
                </a:lnTo>
                <a:lnTo>
                  <a:pt x="10275" y="6988"/>
                </a:lnTo>
                <a:lnTo>
                  <a:pt x="10262" y="6979"/>
                </a:lnTo>
                <a:lnTo>
                  <a:pt x="10251" y="6972"/>
                </a:lnTo>
                <a:lnTo>
                  <a:pt x="10237" y="6965"/>
                </a:lnTo>
                <a:lnTo>
                  <a:pt x="10225" y="6959"/>
                </a:lnTo>
                <a:lnTo>
                  <a:pt x="10237" y="6951"/>
                </a:lnTo>
                <a:lnTo>
                  <a:pt x="10249" y="6944"/>
                </a:lnTo>
                <a:lnTo>
                  <a:pt x="10261" y="6938"/>
                </a:lnTo>
                <a:lnTo>
                  <a:pt x="10272" y="6934"/>
                </a:lnTo>
                <a:lnTo>
                  <a:pt x="10284" y="6929"/>
                </a:lnTo>
                <a:lnTo>
                  <a:pt x="10295" y="6927"/>
                </a:lnTo>
                <a:lnTo>
                  <a:pt x="10306" y="6923"/>
                </a:lnTo>
                <a:lnTo>
                  <a:pt x="10318" y="6922"/>
                </a:lnTo>
                <a:lnTo>
                  <a:pt x="10339" y="6921"/>
                </a:lnTo>
                <a:lnTo>
                  <a:pt x="10362" y="6921"/>
                </a:lnTo>
                <a:lnTo>
                  <a:pt x="10383" y="6923"/>
                </a:lnTo>
                <a:lnTo>
                  <a:pt x="10406" y="6926"/>
                </a:lnTo>
                <a:lnTo>
                  <a:pt x="10451" y="6932"/>
                </a:lnTo>
                <a:lnTo>
                  <a:pt x="10475" y="6935"/>
                </a:lnTo>
                <a:lnTo>
                  <a:pt x="10500" y="6936"/>
                </a:lnTo>
                <a:lnTo>
                  <a:pt x="10526" y="6936"/>
                </a:lnTo>
                <a:lnTo>
                  <a:pt x="10554" y="6934"/>
                </a:lnTo>
                <a:lnTo>
                  <a:pt x="10568" y="6931"/>
                </a:lnTo>
                <a:lnTo>
                  <a:pt x="10583" y="6928"/>
                </a:lnTo>
                <a:lnTo>
                  <a:pt x="10598" y="6925"/>
                </a:lnTo>
                <a:lnTo>
                  <a:pt x="10614" y="6920"/>
                </a:lnTo>
                <a:lnTo>
                  <a:pt x="10609" y="6897"/>
                </a:lnTo>
                <a:lnTo>
                  <a:pt x="10607" y="6876"/>
                </a:lnTo>
                <a:lnTo>
                  <a:pt x="10606" y="6857"/>
                </a:lnTo>
                <a:lnTo>
                  <a:pt x="10606" y="6838"/>
                </a:lnTo>
                <a:lnTo>
                  <a:pt x="10608" y="6823"/>
                </a:lnTo>
                <a:lnTo>
                  <a:pt x="10610" y="6808"/>
                </a:lnTo>
                <a:lnTo>
                  <a:pt x="10615" y="6794"/>
                </a:lnTo>
                <a:lnTo>
                  <a:pt x="10619" y="6782"/>
                </a:lnTo>
                <a:lnTo>
                  <a:pt x="10626" y="6770"/>
                </a:lnTo>
                <a:lnTo>
                  <a:pt x="10633" y="6760"/>
                </a:lnTo>
                <a:lnTo>
                  <a:pt x="10641" y="6751"/>
                </a:lnTo>
                <a:lnTo>
                  <a:pt x="10649" y="6742"/>
                </a:lnTo>
                <a:lnTo>
                  <a:pt x="10668" y="6726"/>
                </a:lnTo>
                <a:lnTo>
                  <a:pt x="10688" y="6710"/>
                </a:lnTo>
                <a:lnTo>
                  <a:pt x="10709" y="6694"/>
                </a:lnTo>
                <a:lnTo>
                  <a:pt x="10729" y="6679"/>
                </a:lnTo>
                <a:lnTo>
                  <a:pt x="10739" y="6669"/>
                </a:lnTo>
                <a:lnTo>
                  <a:pt x="10750" y="6659"/>
                </a:lnTo>
                <a:lnTo>
                  <a:pt x="10759" y="6649"/>
                </a:lnTo>
                <a:lnTo>
                  <a:pt x="10768" y="6637"/>
                </a:lnTo>
                <a:lnTo>
                  <a:pt x="10776" y="6624"/>
                </a:lnTo>
                <a:lnTo>
                  <a:pt x="10784" y="6611"/>
                </a:lnTo>
                <a:lnTo>
                  <a:pt x="10789" y="6595"/>
                </a:lnTo>
                <a:lnTo>
                  <a:pt x="10796" y="6578"/>
                </a:lnTo>
                <a:lnTo>
                  <a:pt x="10801" y="6560"/>
                </a:lnTo>
                <a:lnTo>
                  <a:pt x="10804" y="6539"/>
                </a:lnTo>
                <a:lnTo>
                  <a:pt x="10806" y="6518"/>
                </a:lnTo>
                <a:lnTo>
                  <a:pt x="10807" y="6493"/>
                </a:lnTo>
                <a:lnTo>
                  <a:pt x="11002" y="6493"/>
                </a:lnTo>
                <a:lnTo>
                  <a:pt x="11006" y="6473"/>
                </a:lnTo>
                <a:lnTo>
                  <a:pt x="11010" y="6455"/>
                </a:lnTo>
                <a:lnTo>
                  <a:pt x="11017" y="6438"/>
                </a:lnTo>
                <a:lnTo>
                  <a:pt x="11025" y="6423"/>
                </a:lnTo>
                <a:lnTo>
                  <a:pt x="11035" y="6410"/>
                </a:lnTo>
                <a:lnTo>
                  <a:pt x="11045" y="6397"/>
                </a:lnTo>
                <a:lnTo>
                  <a:pt x="11057" y="6386"/>
                </a:lnTo>
                <a:lnTo>
                  <a:pt x="11070" y="6376"/>
                </a:lnTo>
                <a:lnTo>
                  <a:pt x="11083" y="6366"/>
                </a:lnTo>
                <a:lnTo>
                  <a:pt x="11098" y="6357"/>
                </a:lnTo>
                <a:lnTo>
                  <a:pt x="11127" y="6341"/>
                </a:lnTo>
                <a:lnTo>
                  <a:pt x="11189" y="6310"/>
                </a:lnTo>
                <a:lnTo>
                  <a:pt x="11220" y="6294"/>
                </a:lnTo>
                <a:lnTo>
                  <a:pt x="11234" y="6285"/>
                </a:lnTo>
                <a:lnTo>
                  <a:pt x="11247" y="6276"/>
                </a:lnTo>
                <a:lnTo>
                  <a:pt x="11261" y="6266"/>
                </a:lnTo>
                <a:lnTo>
                  <a:pt x="11272" y="6255"/>
                </a:lnTo>
                <a:lnTo>
                  <a:pt x="11283" y="6242"/>
                </a:lnTo>
                <a:lnTo>
                  <a:pt x="11294" y="6230"/>
                </a:lnTo>
                <a:lnTo>
                  <a:pt x="11302" y="6215"/>
                </a:lnTo>
                <a:lnTo>
                  <a:pt x="11308" y="6199"/>
                </a:lnTo>
                <a:lnTo>
                  <a:pt x="11314" y="6181"/>
                </a:lnTo>
                <a:lnTo>
                  <a:pt x="11317" y="6162"/>
                </a:lnTo>
                <a:lnTo>
                  <a:pt x="11320" y="6140"/>
                </a:lnTo>
                <a:lnTo>
                  <a:pt x="11320" y="6117"/>
                </a:lnTo>
                <a:lnTo>
                  <a:pt x="11317" y="6091"/>
                </a:lnTo>
                <a:lnTo>
                  <a:pt x="11313" y="6064"/>
                </a:lnTo>
                <a:lnTo>
                  <a:pt x="11322" y="6071"/>
                </a:lnTo>
                <a:lnTo>
                  <a:pt x="11331" y="6078"/>
                </a:lnTo>
                <a:lnTo>
                  <a:pt x="11341" y="6083"/>
                </a:lnTo>
                <a:lnTo>
                  <a:pt x="11351" y="6088"/>
                </a:lnTo>
                <a:lnTo>
                  <a:pt x="11362" y="6092"/>
                </a:lnTo>
                <a:lnTo>
                  <a:pt x="11373" y="6096"/>
                </a:lnTo>
                <a:lnTo>
                  <a:pt x="11384" y="6098"/>
                </a:lnTo>
                <a:lnTo>
                  <a:pt x="11396" y="6099"/>
                </a:lnTo>
                <a:lnTo>
                  <a:pt x="11407" y="6100"/>
                </a:lnTo>
                <a:lnTo>
                  <a:pt x="11418" y="6100"/>
                </a:lnTo>
                <a:lnTo>
                  <a:pt x="11430" y="6100"/>
                </a:lnTo>
                <a:lnTo>
                  <a:pt x="11441" y="6099"/>
                </a:lnTo>
                <a:lnTo>
                  <a:pt x="11452" y="6097"/>
                </a:lnTo>
                <a:lnTo>
                  <a:pt x="11464" y="6094"/>
                </a:lnTo>
                <a:lnTo>
                  <a:pt x="11474" y="6090"/>
                </a:lnTo>
                <a:lnTo>
                  <a:pt x="11484" y="6086"/>
                </a:lnTo>
                <a:lnTo>
                  <a:pt x="11494" y="6080"/>
                </a:lnTo>
                <a:lnTo>
                  <a:pt x="11503" y="6074"/>
                </a:lnTo>
                <a:lnTo>
                  <a:pt x="11512" y="6068"/>
                </a:lnTo>
                <a:lnTo>
                  <a:pt x="11520" y="6061"/>
                </a:lnTo>
                <a:lnTo>
                  <a:pt x="11528" y="6052"/>
                </a:lnTo>
                <a:lnTo>
                  <a:pt x="11534" y="6043"/>
                </a:lnTo>
                <a:lnTo>
                  <a:pt x="11541" y="6034"/>
                </a:lnTo>
                <a:lnTo>
                  <a:pt x="11545" y="6022"/>
                </a:lnTo>
                <a:lnTo>
                  <a:pt x="11550" y="6011"/>
                </a:lnTo>
                <a:lnTo>
                  <a:pt x="11553" y="5998"/>
                </a:lnTo>
                <a:lnTo>
                  <a:pt x="11554" y="5986"/>
                </a:lnTo>
                <a:lnTo>
                  <a:pt x="11555" y="5972"/>
                </a:lnTo>
                <a:lnTo>
                  <a:pt x="11555" y="5958"/>
                </a:lnTo>
                <a:lnTo>
                  <a:pt x="11553" y="5942"/>
                </a:lnTo>
                <a:lnTo>
                  <a:pt x="11551" y="5926"/>
                </a:lnTo>
                <a:lnTo>
                  <a:pt x="11546" y="5909"/>
                </a:lnTo>
                <a:lnTo>
                  <a:pt x="11578" y="5912"/>
                </a:lnTo>
                <a:lnTo>
                  <a:pt x="11610" y="5913"/>
                </a:lnTo>
                <a:lnTo>
                  <a:pt x="11639" y="5915"/>
                </a:lnTo>
                <a:lnTo>
                  <a:pt x="11668" y="5915"/>
                </a:lnTo>
                <a:lnTo>
                  <a:pt x="11695" y="5912"/>
                </a:lnTo>
                <a:lnTo>
                  <a:pt x="11721" y="5909"/>
                </a:lnTo>
                <a:lnTo>
                  <a:pt x="11745" y="5903"/>
                </a:lnTo>
                <a:lnTo>
                  <a:pt x="11755" y="5899"/>
                </a:lnTo>
                <a:lnTo>
                  <a:pt x="11765" y="5894"/>
                </a:lnTo>
                <a:lnTo>
                  <a:pt x="11775" y="5890"/>
                </a:lnTo>
                <a:lnTo>
                  <a:pt x="11783" y="5884"/>
                </a:lnTo>
                <a:lnTo>
                  <a:pt x="11792" y="5877"/>
                </a:lnTo>
                <a:lnTo>
                  <a:pt x="11799" y="5870"/>
                </a:lnTo>
                <a:lnTo>
                  <a:pt x="11806" y="5862"/>
                </a:lnTo>
                <a:lnTo>
                  <a:pt x="11812" y="5853"/>
                </a:lnTo>
                <a:lnTo>
                  <a:pt x="11817" y="5844"/>
                </a:lnTo>
                <a:lnTo>
                  <a:pt x="11821" y="5834"/>
                </a:lnTo>
                <a:lnTo>
                  <a:pt x="11824" y="5823"/>
                </a:lnTo>
                <a:lnTo>
                  <a:pt x="11826" y="5810"/>
                </a:lnTo>
                <a:lnTo>
                  <a:pt x="11827" y="5797"/>
                </a:lnTo>
                <a:lnTo>
                  <a:pt x="11827" y="5782"/>
                </a:lnTo>
                <a:lnTo>
                  <a:pt x="11827" y="5767"/>
                </a:lnTo>
                <a:lnTo>
                  <a:pt x="11825" y="5750"/>
                </a:lnTo>
                <a:lnTo>
                  <a:pt x="11823" y="5733"/>
                </a:lnTo>
                <a:lnTo>
                  <a:pt x="11818" y="5714"/>
                </a:lnTo>
                <a:lnTo>
                  <a:pt x="11827" y="5722"/>
                </a:lnTo>
                <a:lnTo>
                  <a:pt x="11837" y="5729"/>
                </a:lnTo>
                <a:lnTo>
                  <a:pt x="11846" y="5735"/>
                </a:lnTo>
                <a:lnTo>
                  <a:pt x="11856" y="5740"/>
                </a:lnTo>
                <a:lnTo>
                  <a:pt x="11865" y="5744"/>
                </a:lnTo>
                <a:lnTo>
                  <a:pt x="11875" y="5748"/>
                </a:lnTo>
                <a:lnTo>
                  <a:pt x="11885" y="5750"/>
                </a:lnTo>
                <a:lnTo>
                  <a:pt x="11895" y="5752"/>
                </a:lnTo>
                <a:lnTo>
                  <a:pt x="11917" y="5754"/>
                </a:lnTo>
                <a:lnTo>
                  <a:pt x="11937" y="5754"/>
                </a:lnTo>
                <a:lnTo>
                  <a:pt x="11959" y="5750"/>
                </a:lnTo>
                <a:lnTo>
                  <a:pt x="11980" y="5746"/>
                </a:lnTo>
                <a:lnTo>
                  <a:pt x="12002" y="5739"/>
                </a:lnTo>
                <a:lnTo>
                  <a:pt x="12022" y="5732"/>
                </a:lnTo>
                <a:lnTo>
                  <a:pt x="12043" y="5723"/>
                </a:lnTo>
                <a:lnTo>
                  <a:pt x="12062" y="5714"/>
                </a:lnTo>
                <a:lnTo>
                  <a:pt x="12098" y="5695"/>
                </a:lnTo>
                <a:lnTo>
                  <a:pt x="12129" y="5676"/>
                </a:lnTo>
                <a:lnTo>
                  <a:pt x="12131" y="5636"/>
                </a:lnTo>
                <a:lnTo>
                  <a:pt x="12131" y="5616"/>
                </a:lnTo>
                <a:lnTo>
                  <a:pt x="12130" y="5597"/>
                </a:lnTo>
                <a:lnTo>
                  <a:pt x="12129" y="5580"/>
                </a:lnTo>
                <a:lnTo>
                  <a:pt x="12127" y="5562"/>
                </a:lnTo>
                <a:lnTo>
                  <a:pt x="12123" y="5546"/>
                </a:lnTo>
                <a:lnTo>
                  <a:pt x="12119" y="5530"/>
                </a:lnTo>
                <a:lnTo>
                  <a:pt x="12114" y="5517"/>
                </a:lnTo>
                <a:lnTo>
                  <a:pt x="12109" y="5503"/>
                </a:lnTo>
                <a:lnTo>
                  <a:pt x="12102" y="5489"/>
                </a:lnTo>
                <a:lnTo>
                  <a:pt x="12094" y="5478"/>
                </a:lnTo>
                <a:lnTo>
                  <a:pt x="12085" y="5468"/>
                </a:lnTo>
                <a:lnTo>
                  <a:pt x="12075" y="5458"/>
                </a:lnTo>
                <a:lnTo>
                  <a:pt x="12064" y="5450"/>
                </a:lnTo>
                <a:lnTo>
                  <a:pt x="12052" y="5442"/>
                </a:lnTo>
                <a:lnTo>
                  <a:pt x="12054" y="5435"/>
                </a:lnTo>
                <a:lnTo>
                  <a:pt x="12056" y="5428"/>
                </a:lnTo>
                <a:lnTo>
                  <a:pt x="12061" y="5421"/>
                </a:lnTo>
                <a:lnTo>
                  <a:pt x="12065" y="5417"/>
                </a:lnTo>
                <a:lnTo>
                  <a:pt x="12070" y="5412"/>
                </a:lnTo>
                <a:lnTo>
                  <a:pt x="12076" y="5409"/>
                </a:lnTo>
                <a:lnTo>
                  <a:pt x="12082" y="5406"/>
                </a:lnTo>
                <a:lnTo>
                  <a:pt x="12090" y="5403"/>
                </a:lnTo>
                <a:lnTo>
                  <a:pt x="12106" y="5400"/>
                </a:lnTo>
                <a:lnTo>
                  <a:pt x="12124" y="5398"/>
                </a:lnTo>
                <a:lnTo>
                  <a:pt x="12144" y="5398"/>
                </a:lnTo>
                <a:lnTo>
                  <a:pt x="12164" y="5399"/>
                </a:lnTo>
                <a:lnTo>
                  <a:pt x="12207" y="5403"/>
                </a:lnTo>
                <a:lnTo>
                  <a:pt x="12250" y="5407"/>
                </a:lnTo>
                <a:lnTo>
                  <a:pt x="12271" y="5408"/>
                </a:lnTo>
                <a:lnTo>
                  <a:pt x="12290" y="5408"/>
                </a:lnTo>
                <a:lnTo>
                  <a:pt x="12308" y="5407"/>
                </a:lnTo>
                <a:lnTo>
                  <a:pt x="12324" y="5403"/>
                </a:lnTo>
                <a:lnTo>
                  <a:pt x="12332" y="5369"/>
                </a:lnTo>
                <a:lnTo>
                  <a:pt x="12341" y="5336"/>
                </a:lnTo>
                <a:lnTo>
                  <a:pt x="12352" y="5305"/>
                </a:lnTo>
                <a:lnTo>
                  <a:pt x="12366" y="5275"/>
                </a:lnTo>
                <a:lnTo>
                  <a:pt x="12381" y="5247"/>
                </a:lnTo>
                <a:lnTo>
                  <a:pt x="12395" y="5221"/>
                </a:lnTo>
                <a:lnTo>
                  <a:pt x="12412" y="5195"/>
                </a:lnTo>
                <a:lnTo>
                  <a:pt x="12432" y="5171"/>
                </a:lnTo>
                <a:lnTo>
                  <a:pt x="12450" y="5147"/>
                </a:lnTo>
                <a:lnTo>
                  <a:pt x="12470" y="5124"/>
                </a:lnTo>
                <a:lnTo>
                  <a:pt x="12492" y="5103"/>
                </a:lnTo>
                <a:lnTo>
                  <a:pt x="12513" y="5082"/>
                </a:lnTo>
                <a:lnTo>
                  <a:pt x="12557" y="5042"/>
                </a:lnTo>
                <a:lnTo>
                  <a:pt x="12603" y="5003"/>
                </a:lnTo>
                <a:lnTo>
                  <a:pt x="12649" y="4963"/>
                </a:lnTo>
                <a:lnTo>
                  <a:pt x="12696" y="4925"/>
                </a:lnTo>
                <a:lnTo>
                  <a:pt x="12717" y="4905"/>
                </a:lnTo>
                <a:lnTo>
                  <a:pt x="12740" y="4884"/>
                </a:lnTo>
                <a:lnTo>
                  <a:pt x="12761" y="4863"/>
                </a:lnTo>
                <a:lnTo>
                  <a:pt x="12782" y="4841"/>
                </a:lnTo>
                <a:lnTo>
                  <a:pt x="12801" y="4818"/>
                </a:lnTo>
                <a:lnTo>
                  <a:pt x="12820" y="4795"/>
                </a:lnTo>
                <a:lnTo>
                  <a:pt x="12838" y="4770"/>
                </a:lnTo>
                <a:lnTo>
                  <a:pt x="12854" y="4744"/>
                </a:lnTo>
                <a:lnTo>
                  <a:pt x="12870" y="4716"/>
                </a:lnTo>
                <a:lnTo>
                  <a:pt x="12884" y="4688"/>
                </a:lnTo>
                <a:lnTo>
                  <a:pt x="12896" y="4657"/>
                </a:lnTo>
                <a:lnTo>
                  <a:pt x="12908" y="4626"/>
                </a:lnTo>
                <a:lnTo>
                  <a:pt x="12946" y="4621"/>
                </a:lnTo>
                <a:lnTo>
                  <a:pt x="12985" y="4617"/>
                </a:lnTo>
                <a:lnTo>
                  <a:pt x="13022" y="4610"/>
                </a:lnTo>
                <a:lnTo>
                  <a:pt x="13058" y="4602"/>
                </a:lnTo>
                <a:lnTo>
                  <a:pt x="13092" y="4593"/>
                </a:lnTo>
                <a:lnTo>
                  <a:pt x="13124" y="4581"/>
                </a:lnTo>
                <a:lnTo>
                  <a:pt x="13140" y="4575"/>
                </a:lnTo>
                <a:lnTo>
                  <a:pt x="13155" y="4568"/>
                </a:lnTo>
                <a:lnTo>
                  <a:pt x="13169" y="4561"/>
                </a:lnTo>
                <a:lnTo>
                  <a:pt x="13183" y="4552"/>
                </a:lnTo>
                <a:lnTo>
                  <a:pt x="13197" y="4544"/>
                </a:lnTo>
                <a:lnTo>
                  <a:pt x="13209" y="4534"/>
                </a:lnTo>
                <a:lnTo>
                  <a:pt x="13220" y="4524"/>
                </a:lnTo>
                <a:lnTo>
                  <a:pt x="13232" y="4513"/>
                </a:lnTo>
                <a:lnTo>
                  <a:pt x="13242" y="4501"/>
                </a:lnTo>
                <a:lnTo>
                  <a:pt x="13251" y="4490"/>
                </a:lnTo>
                <a:lnTo>
                  <a:pt x="13260" y="4476"/>
                </a:lnTo>
                <a:lnTo>
                  <a:pt x="13267" y="4461"/>
                </a:lnTo>
                <a:lnTo>
                  <a:pt x="13275" y="4447"/>
                </a:lnTo>
                <a:lnTo>
                  <a:pt x="13281" y="4431"/>
                </a:lnTo>
                <a:lnTo>
                  <a:pt x="13285" y="4414"/>
                </a:lnTo>
                <a:lnTo>
                  <a:pt x="13290" y="4397"/>
                </a:lnTo>
                <a:lnTo>
                  <a:pt x="13293" y="4377"/>
                </a:lnTo>
                <a:lnTo>
                  <a:pt x="13295" y="4358"/>
                </a:lnTo>
                <a:lnTo>
                  <a:pt x="13295" y="4337"/>
                </a:lnTo>
                <a:lnTo>
                  <a:pt x="13295" y="4315"/>
                </a:lnTo>
                <a:lnTo>
                  <a:pt x="13326" y="4314"/>
                </a:lnTo>
                <a:lnTo>
                  <a:pt x="13356" y="4311"/>
                </a:lnTo>
                <a:lnTo>
                  <a:pt x="13385" y="4306"/>
                </a:lnTo>
                <a:lnTo>
                  <a:pt x="13413" y="4300"/>
                </a:lnTo>
                <a:lnTo>
                  <a:pt x="13440" y="4294"/>
                </a:lnTo>
                <a:lnTo>
                  <a:pt x="13466" y="4286"/>
                </a:lnTo>
                <a:lnTo>
                  <a:pt x="13492" y="4277"/>
                </a:lnTo>
                <a:lnTo>
                  <a:pt x="13516" y="4266"/>
                </a:lnTo>
                <a:lnTo>
                  <a:pt x="13540" y="4255"/>
                </a:lnTo>
                <a:lnTo>
                  <a:pt x="13563" y="4243"/>
                </a:lnTo>
                <a:lnTo>
                  <a:pt x="13584" y="4229"/>
                </a:lnTo>
                <a:lnTo>
                  <a:pt x="13606" y="4214"/>
                </a:lnTo>
                <a:lnTo>
                  <a:pt x="13625" y="4198"/>
                </a:lnTo>
                <a:lnTo>
                  <a:pt x="13644" y="4182"/>
                </a:lnTo>
                <a:lnTo>
                  <a:pt x="13662" y="4165"/>
                </a:lnTo>
                <a:lnTo>
                  <a:pt x="13679" y="4148"/>
                </a:lnTo>
                <a:lnTo>
                  <a:pt x="13695" y="4130"/>
                </a:lnTo>
                <a:lnTo>
                  <a:pt x="13710" y="4111"/>
                </a:lnTo>
                <a:lnTo>
                  <a:pt x="13724" y="4092"/>
                </a:lnTo>
                <a:lnTo>
                  <a:pt x="13736" y="4071"/>
                </a:lnTo>
                <a:lnTo>
                  <a:pt x="13747" y="4051"/>
                </a:lnTo>
                <a:lnTo>
                  <a:pt x="13759" y="4031"/>
                </a:lnTo>
                <a:lnTo>
                  <a:pt x="13768" y="4009"/>
                </a:lnTo>
                <a:lnTo>
                  <a:pt x="13776" y="3987"/>
                </a:lnTo>
                <a:lnTo>
                  <a:pt x="13784" y="3965"/>
                </a:lnTo>
                <a:lnTo>
                  <a:pt x="13789" y="3943"/>
                </a:lnTo>
                <a:lnTo>
                  <a:pt x="13794" y="3921"/>
                </a:lnTo>
                <a:lnTo>
                  <a:pt x="13798" y="3899"/>
                </a:lnTo>
                <a:lnTo>
                  <a:pt x="13801" y="3876"/>
                </a:lnTo>
                <a:lnTo>
                  <a:pt x="13802" y="3854"/>
                </a:lnTo>
                <a:lnTo>
                  <a:pt x="13803" y="3832"/>
                </a:lnTo>
                <a:lnTo>
                  <a:pt x="13802" y="3809"/>
                </a:lnTo>
                <a:lnTo>
                  <a:pt x="13827" y="3806"/>
                </a:lnTo>
                <a:lnTo>
                  <a:pt x="13852" y="3802"/>
                </a:lnTo>
                <a:lnTo>
                  <a:pt x="13876" y="3797"/>
                </a:lnTo>
                <a:lnTo>
                  <a:pt x="13899" y="3791"/>
                </a:lnTo>
                <a:lnTo>
                  <a:pt x="13923" y="3785"/>
                </a:lnTo>
                <a:lnTo>
                  <a:pt x="13945" y="3778"/>
                </a:lnTo>
                <a:lnTo>
                  <a:pt x="13966" y="3770"/>
                </a:lnTo>
                <a:lnTo>
                  <a:pt x="13988" y="3762"/>
                </a:lnTo>
                <a:lnTo>
                  <a:pt x="14007" y="3753"/>
                </a:lnTo>
                <a:lnTo>
                  <a:pt x="14026" y="3743"/>
                </a:lnTo>
                <a:lnTo>
                  <a:pt x="14046" y="3732"/>
                </a:lnTo>
                <a:lnTo>
                  <a:pt x="14063" y="3721"/>
                </a:lnTo>
                <a:lnTo>
                  <a:pt x="14080" y="3709"/>
                </a:lnTo>
                <a:lnTo>
                  <a:pt x="14097" y="3696"/>
                </a:lnTo>
                <a:lnTo>
                  <a:pt x="14111" y="3683"/>
                </a:lnTo>
                <a:lnTo>
                  <a:pt x="14126" y="3668"/>
                </a:lnTo>
                <a:lnTo>
                  <a:pt x="14140" y="3652"/>
                </a:lnTo>
                <a:lnTo>
                  <a:pt x="14152" y="3636"/>
                </a:lnTo>
                <a:lnTo>
                  <a:pt x="14165" y="3618"/>
                </a:lnTo>
                <a:lnTo>
                  <a:pt x="14175" y="3600"/>
                </a:lnTo>
                <a:lnTo>
                  <a:pt x="14185" y="3582"/>
                </a:lnTo>
                <a:lnTo>
                  <a:pt x="14194" y="3561"/>
                </a:lnTo>
                <a:lnTo>
                  <a:pt x="14202" y="3540"/>
                </a:lnTo>
                <a:lnTo>
                  <a:pt x="14210" y="3518"/>
                </a:lnTo>
                <a:lnTo>
                  <a:pt x="14216" y="3494"/>
                </a:lnTo>
                <a:lnTo>
                  <a:pt x="14220" y="3471"/>
                </a:lnTo>
                <a:lnTo>
                  <a:pt x="14225" y="3446"/>
                </a:lnTo>
                <a:lnTo>
                  <a:pt x="14228" y="3420"/>
                </a:lnTo>
                <a:lnTo>
                  <a:pt x="14229" y="3392"/>
                </a:lnTo>
                <a:lnTo>
                  <a:pt x="14230" y="3364"/>
                </a:lnTo>
                <a:lnTo>
                  <a:pt x="14230" y="3335"/>
                </a:lnTo>
                <a:lnTo>
                  <a:pt x="14229" y="3304"/>
                </a:lnTo>
                <a:lnTo>
                  <a:pt x="14261" y="3303"/>
                </a:lnTo>
                <a:lnTo>
                  <a:pt x="14292" y="3299"/>
                </a:lnTo>
                <a:lnTo>
                  <a:pt x="14322" y="3296"/>
                </a:lnTo>
                <a:lnTo>
                  <a:pt x="14350" y="3291"/>
                </a:lnTo>
                <a:lnTo>
                  <a:pt x="14378" y="3287"/>
                </a:lnTo>
                <a:lnTo>
                  <a:pt x="14404" y="3281"/>
                </a:lnTo>
                <a:lnTo>
                  <a:pt x="14429" y="3274"/>
                </a:lnTo>
                <a:lnTo>
                  <a:pt x="14454" y="3268"/>
                </a:lnTo>
                <a:lnTo>
                  <a:pt x="14476" y="3260"/>
                </a:lnTo>
                <a:lnTo>
                  <a:pt x="14499" y="3252"/>
                </a:lnTo>
                <a:lnTo>
                  <a:pt x="14519" y="3243"/>
                </a:lnTo>
                <a:lnTo>
                  <a:pt x="14540" y="3233"/>
                </a:lnTo>
                <a:lnTo>
                  <a:pt x="14559" y="3223"/>
                </a:lnTo>
                <a:lnTo>
                  <a:pt x="14578" y="3212"/>
                </a:lnTo>
                <a:lnTo>
                  <a:pt x="14595" y="3201"/>
                </a:lnTo>
                <a:lnTo>
                  <a:pt x="14612" y="3189"/>
                </a:lnTo>
                <a:lnTo>
                  <a:pt x="14629" y="3178"/>
                </a:lnTo>
                <a:lnTo>
                  <a:pt x="14644" y="3166"/>
                </a:lnTo>
                <a:lnTo>
                  <a:pt x="14659" y="3152"/>
                </a:lnTo>
                <a:lnTo>
                  <a:pt x="14673" y="3138"/>
                </a:lnTo>
                <a:lnTo>
                  <a:pt x="14701" y="3111"/>
                </a:lnTo>
                <a:lnTo>
                  <a:pt x="14726" y="3083"/>
                </a:lnTo>
                <a:lnTo>
                  <a:pt x="14748" y="3052"/>
                </a:lnTo>
                <a:lnTo>
                  <a:pt x="14770" y="3022"/>
                </a:lnTo>
                <a:lnTo>
                  <a:pt x="14790" y="2990"/>
                </a:lnTo>
                <a:lnTo>
                  <a:pt x="14809" y="2958"/>
                </a:lnTo>
                <a:lnTo>
                  <a:pt x="14847" y="2892"/>
                </a:lnTo>
                <a:lnTo>
                  <a:pt x="14885" y="2828"/>
                </a:lnTo>
                <a:lnTo>
                  <a:pt x="14905" y="2796"/>
                </a:lnTo>
                <a:lnTo>
                  <a:pt x="14925" y="2765"/>
                </a:lnTo>
                <a:lnTo>
                  <a:pt x="14947" y="2735"/>
                </a:lnTo>
                <a:lnTo>
                  <a:pt x="14969" y="2705"/>
                </a:lnTo>
                <a:lnTo>
                  <a:pt x="14994" y="2677"/>
                </a:lnTo>
                <a:lnTo>
                  <a:pt x="15020" y="2650"/>
                </a:lnTo>
                <a:lnTo>
                  <a:pt x="15035" y="2636"/>
                </a:lnTo>
                <a:lnTo>
                  <a:pt x="15050" y="2624"/>
                </a:lnTo>
                <a:lnTo>
                  <a:pt x="15066" y="2612"/>
                </a:lnTo>
                <a:lnTo>
                  <a:pt x="15082" y="2601"/>
                </a:lnTo>
                <a:lnTo>
                  <a:pt x="15099" y="2590"/>
                </a:lnTo>
                <a:lnTo>
                  <a:pt x="15116" y="2578"/>
                </a:lnTo>
                <a:lnTo>
                  <a:pt x="15135" y="2568"/>
                </a:lnTo>
                <a:lnTo>
                  <a:pt x="15154" y="2559"/>
                </a:lnTo>
                <a:lnTo>
                  <a:pt x="15173" y="2550"/>
                </a:lnTo>
                <a:lnTo>
                  <a:pt x="15195" y="2542"/>
                </a:lnTo>
                <a:lnTo>
                  <a:pt x="15216" y="2534"/>
                </a:lnTo>
                <a:lnTo>
                  <a:pt x="15240" y="2527"/>
                </a:lnTo>
                <a:lnTo>
                  <a:pt x="15219" y="2520"/>
                </a:lnTo>
                <a:lnTo>
                  <a:pt x="15195" y="2513"/>
                </a:lnTo>
                <a:lnTo>
                  <a:pt x="15171" y="2507"/>
                </a:lnTo>
                <a:lnTo>
                  <a:pt x="15146" y="2503"/>
                </a:lnTo>
                <a:lnTo>
                  <a:pt x="15121" y="2497"/>
                </a:lnTo>
                <a:lnTo>
                  <a:pt x="15094" y="2493"/>
                </a:lnTo>
                <a:lnTo>
                  <a:pt x="15038" y="2487"/>
                </a:lnTo>
                <a:lnTo>
                  <a:pt x="14979" y="2482"/>
                </a:lnTo>
                <a:lnTo>
                  <a:pt x="14919" y="2480"/>
                </a:lnTo>
                <a:lnTo>
                  <a:pt x="14857" y="2480"/>
                </a:lnTo>
                <a:lnTo>
                  <a:pt x="14795" y="2481"/>
                </a:lnTo>
                <a:lnTo>
                  <a:pt x="14732" y="2483"/>
                </a:lnTo>
                <a:lnTo>
                  <a:pt x="14671" y="2487"/>
                </a:lnTo>
                <a:lnTo>
                  <a:pt x="14610" y="2492"/>
                </a:lnTo>
                <a:lnTo>
                  <a:pt x="14551" y="2498"/>
                </a:lnTo>
                <a:lnTo>
                  <a:pt x="14494" y="2505"/>
                </a:lnTo>
                <a:lnTo>
                  <a:pt x="14441" y="2512"/>
                </a:lnTo>
                <a:lnTo>
                  <a:pt x="14391" y="2520"/>
                </a:lnTo>
                <a:lnTo>
                  <a:pt x="14346" y="2527"/>
                </a:lnTo>
                <a:lnTo>
                  <a:pt x="14366" y="2510"/>
                </a:lnTo>
                <a:lnTo>
                  <a:pt x="14389" y="2496"/>
                </a:lnTo>
                <a:lnTo>
                  <a:pt x="14413" y="2481"/>
                </a:lnTo>
                <a:lnTo>
                  <a:pt x="14438" y="2468"/>
                </a:lnTo>
                <a:lnTo>
                  <a:pt x="14463" y="2456"/>
                </a:lnTo>
                <a:lnTo>
                  <a:pt x="14489" y="2445"/>
                </a:lnTo>
                <a:lnTo>
                  <a:pt x="14516" y="2433"/>
                </a:lnTo>
                <a:lnTo>
                  <a:pt x="14544" y="2424"/>
                </a:lnTo>
                <a:lnTo>
                  <a:pt x="14573" y="2415"/>
                </a:lnTo>
                <a:lnTo>
                  <a:pt x="14602" y="2406"/>
                </a:lnTo>
                <a:lnTo>
                  <a:pt x="14661" y="2390"/>
                </a:lnTo>
                <a:lnTo>
                  <a:pt x="14723" y="2377"/>
                </a:lnTo>
                <a:lnTo>
                  <a:pt x="14786" y="2364"/>
                </a:lnTo>
                <a:lnTo>
                  <a:pt x="14914" y="2342"/>
                </a:lnTo>
                <a:lnTo>
                  <a:pt x="14977" y="2330"/>
                </a:lnTo>
                <a:lnTo>
                  <a:pt x="15041" y="2318"/>
                </a:lnTo>
                <a:lnTo>
                  <a:pt x="15103" y="2305"/>
                </a:lnTo>
                <a:lnTo>
                  <a:pt x="15164" y="2291"/>
                </a:lnTo>
                <a:lnTo>
                  <a:pt x="15194" y="2283"/>
                </a:lnTo>
                <a:lnTo>
                  <a:pt x="15222" y="2274"/>
                </a:lnTo>
                <a:lnTo>
                  <a:pt x="15250" y="2264"/>
                </a:lnTo>
                <a:lnTo>
                  <a:pt x="15279" y="2254"/>
                </a:lnTo>
                <a:lnTo>
                  <a:pt x="15258" y="2240"/>
                </a:lnTo>
                <a:lnTo>
                  <a:pt x="15237" y="2226"/>
                </a:lnTo>
                <a:lnTo>
                  <a:pt x="15213" y="2215"/>
                </a:lnTo>
                <a:lnTo>
                  <a:pt x="15188" y="2203"/>
                </a:lnTo>
                <a:lnTo>
                  <a:pt x="15162" y="2195"/>
                </a:lnTo>
                <a:lnTo>
                  <a:pt x="15134" y="2187"/>
                </a:lnTo>
                <a:lnTo>
                  <a:pt x="15105" y="2182"/>
                </a:lnTo>
                <a:lnTo>
                  <a:pt x="15075" y="2176"/>
                </a:lnTo>
                <a:lnTo>
                  <a:pt x="15044" y="2173"/>
                </a:lnTo>
                <a:lnTo>
                  <a:pt x="15011" y="2169"/>
                </a:lnTo>
                <a:lnTo>
                  <a:pt x="14978" y="2167"/>
                </a:lnTo>
                <a:lnTo>
                  <a:pt x="14944" y="2166"/>
                </a:lnTo>
                <a:lnTo>
                  <a:pt x="14874" y="2166"/>
                </a:lnTo>
                <a:lnTo>
                  <a:pt x="14802" y="2168"/>
                </a:lnTo>
                <a:lnTo>
                  <a:pt x="14728" y="2172"/>
                </a:lnTo>
                <a:lnTo>
                  <a:pt x="14653" y="2176"/>
                </a:lnTo>
                <a:lnTo>
                  <a:pt x="14578" y="2179"/>
                </a:lnTo>
                <a:lnTo>
                  <a:pt x="14503" y="2183"/>
                </a:lnTo>
                <a:lnTo>
                  <a:pt x="14431" y="2185"/>
                </a:lnTo>
                <a:lnTo>
                  <a:pt x="14361" y="2185"/>
                </a:lnTo>
                <a:lnTo>
                  <a:pt x="14327" y="2185"/>
                </a:lnTo>
                <a:lnTo>
                  <a:pt x="14293" y="2183"/>
                </a:lnTo>
                <a:lnTo>
                  <a:pt x="14260" y="2181"/>
                </a:lnTo>
                <a:lnTo>
                  <a:pt x="14229" y="2176"/>
                </a:lnTo>
                <a:lnTo>
                  <a:pt x="14301" y="2149"/>
                </a:lnTo>
                <a:lnTo>
                  <a:pt x="14373" y="2122"/>
                </a:lnTo>
                <a:lnTo>
                  <a:pt x="14447" y="2096"/>
                </a:lnTo>
                <a:lnTo>
                  <a:pt x="14522" y="2072"/>
                </a:lnTo>
                <a:lnTo>
                  <a:pt x="14673" y="2023"/>
                </a:lnTo>
                <a:lnTo>
                  <a:pt x="14825" y="1977"/>
                </a:lnTo>
                <a:lnTo>
                  <a:pt x="14901" y="1952"/>
                </a:lnTo>
                <a:lnTo>
                  <a:pt x="14976" y="1928"/>
                </a:lnTo>
                <a:lnTo>
                  <a:pt x="15050" y="1902"/>
                </a:lnTo>
                <a:lnTo>
                  <a:pt x="15122" y="1875"/>
                </a:lnTo>
                <a:lnTo>
                  <a:pt x="15194" y="1846"/>
                </a:lnTo>
                <a:lnTo>
                  <a:pt x="15263" y="1816"/>
                </a:lnTo>
                <a:lnTo>
                  <a:pt x="15297" y="1800"/>
                </a:lnTo>
                <a:lnTo>
                  <a:pt x="15330" y="1784"/>
                </a:lnTo>
                <a:lnTo>
                  <a:pt x="15363" y="1767"/>
                </a:lnTo>
                <a:lnTo>
                  <a:pt x="15395" y="1749"/>
                </a:lnTo>
                <a:lnTo>
                  <a:pt x="15316" y="1748"/>
                </a:lnTo>
                <a:lnTo>
                  <a:pt x="15238" y="1749"/>
                </a:lnTo>
                <a:lnTo>
                  <a:pt x="15160" y="1752"/>
                </a:lnTo>
                <a:lnTo>
                  <a:pt x="15083" y="1757"/>
                </a:lnTo>
                <a:lnTo>
                  <a:pt x="15007" y="1762"/>
                </a:lnTo>
                <a:lnTo>
                  <a:pt x="14931" y="1770"/>
                </a:lnTo>
                <a:lnTo>
                  <a:pt x="14856" y="1780"/>
                </a:lnTo>
                <a:lnTo>
                  <a:pt x="14781" y="1791"/>
                </a:lnTo>
                <a:lnTo>
                  <a:pt x="14707" y="1803"/>
                </a:lnTo>
                <a:lnTo>
                  <a:pt x="14634" y="1817"/>
                </a:lnTo>
                <a:lnTo>
                  <a:pt x="14560" y="1831"/>
                </a:lnTo>
                <a:lnTo>
                  <a:pt x="14488" y="1848"/>
                </a:lnTo>
                <a:lnTo>
                  <a:pt x="14415" y="1865"/>
                </a:lnTo>
                <a:lnTo>
                  <a:pt x="14343" y="1884"/>
                </a:lnTo>
                <a:lnTo>
                  <a:pt x="14271" y="1903"/>
                </a:lnTo>
                <a:lnTo>
                  <a:pt x="14200" y="1922"/>
                </a:lnTo>
                <a:lnTo>
                  <a:pt x="14128" y="1943"/>
                </a:lnTo>
                <a:lnTo>
                  <a:pt x="14057" y="1964"/>
                </a:lnTo>
                <a:lnTo>
                  <a:pt x="13915" y="2008"/>
                </a:lnTo>
                <a:lnTo>
                  <a:pt x="13774" y="2055"/>
                </a:lnTo>
                <a:lnTo>
                  <a:pt x="13632" y="2102"/>
                </a:lnTo>
                <a:lnTo>
                  <a:pt x="13349" y="2199"/>
                </a:lnTo>
                <a:lnTo>
                  <a:pt x="13207" y="2246"/>
                </a:lnTo>
                <a:lnTo>
                  <a:pt x="13063" y="229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39961" y="135233"/>
            <a:ext cx="9468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kern="100" dirty="0">
                <a:solidFill>
                  <a:schemeClr val="bg1"/>
                </a:solidFill>
                <a:latin typeface="Broadway" panose="04040905080B02020502" pitchFamily="82" charset="0"/>
                <a:ea typeface="Gungsuh" panose="02030600000101010101" pitchFamily="18" charset="-127"/>
                <a:cs typeface="Times New Roman" panose="02020603050405020304" pitchFamily="18" charset="0"/>
              </a:rPr>
              <a:t>Gravitational-Wave Data Analysis</a:t>
            </a:r>
          </a:p>
        </p:txBody>
      </p:sp>
      <p:sp>
        <p:nvSpPr>
          <p:cNvPr id="72" name="矩形 71"/>
          <p:cNvSpPr/>
          <p:nvPr/>
        </p:nvSpPr>
        <p:spPr>
          <a:xfrm>
            <a:off x="16773" y="2902503"/>
            <a:ext cx="288454" cy="288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42FBF5-357C-4818-A105-C3FBFC5907F8}"/>
              </a:ext>
            </a:extLst>
          </p:cNvPr>
          <p:cNvSpPr txBox="1"/>
          <p:nvPr/>
        </p:nvSpPr>
        <p:spPr>
          <a:xfrm>
            <a:off x="1199456" y="422234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  <a:r>
              <a:rPr lang="en-HK" sz="3600" dirty="0" err="1"/>
              <a:t>atched</a:t>
            </a:r>
            <a:r>
              <a:rPr lang="en-HK" sz="3600" dirty="0"/>
              <a:t> Filter: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E4A55-5180-4756-AFDD-D1D0D9296223}"/>
              </a:ext>
            </a:extLst>
          </p:cNvPr>
          <p:cNvSpPr txBox="1"/>
          <p:nvPr/>
        </p:nvSpPr>
        <p:spPr>
          <a:xfrm>
            <a:off x="1271464" y="5775488"/>
            <a:ext cx="260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SNR:</a:t>
            </a:r>
            <a:endParaRPr lang="en-HK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B0A01-94B0-47DA-BE68-09FC0481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30" y="2446655"/>
            <a:ext cx="765810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4D308-3C42-4D3D-BE9C-1CA90BA1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7" y="3842386"/>
            <a:ext cx="4690553" cy="1361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D670F-0111-473F-A663-EC988A2F9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302" y="5728664"/>
            <a:ext cx="2105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1;p14"/>
          <p:cNvSpPr txBox="1">
            <a:spLocks/>
          </p:cNvSpPr>
          <p:nvPr/>
        </p:nvSpPr>
        <p:spPr>
          <a:xfrm>
            <a:off x="415600" y="586100"/>
            <a:ext cx="1136080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Detectability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DM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LISA</a:t>
            </a:r>
            <a:endParaRPr lang="en-US" sz="4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41" y="1396500"/>
            <a:ext cx="5888252" cy="44183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29" y="2105305"/>
            <a:ext cx="4639876" cy="3646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436" y="3228404"/>
            <a:ext cx="3021487" cy="36747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003" y="3238174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Detection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Criteria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(SNR)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7667" y="3648543"/>
            <a:ext cx="224978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3" dirty="0">
                <a:latin typeface="Times New Roman" charset="0"/>
                <a:ea typeface="Times New Roman" charset="0"/>
                <a:cs typeface="Times New Roman" charset="0"/>
              </a:rPr>
              <a:t>(B </a:t>
            </a:r>
            <a:r>
              <a:rPr lang="en-US" altLang="zh-CN" sz="1333" dirty="0" err="1">
                <a:latin typeface="Times New Roman" charset="0"/>
                <a:ea typeface="Times New Roman" charset="0"/>
                <a:cs typeface="Times New Roman" charset="0"/>
              </a:rPr>
              <a:t>Kocsis</a:t>
            </a:r>
            <a:r>
              <a:rPr lang="en-US" altLang="zh-CN" sz="1333" dirty="0">
                <a:latin typeface="Times New Roman" charset="0"/>
                <a:ea typeface="Times New Roman" charset="0"/>
                <a:cs typeface="Times New Roman" charset="0"/>
              </a:rPr>
              <a:t>, N</a:t>
            </a:r>
            <a:r>
              <a:rPr lang="zh-CN" altLang="en-US" sz="1333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333" dirty="0" err="1">
                <a:latin typeface="Times New Roman" charset="0"/>
                <a:ea typeface="Times New Roman" charset="0"/>
                <a:cs typeface="Times New Roman" charset="0"/>
              </a:rPr>
              <a:t>Yunes</a:t>
            </a:r>
            <a:r>
              <a:rPr lang="en-US" altLang="zh-CN" sz="1333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zh-CN" altLang="en-US" sz="1333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333" dirty="0" err="1"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r>
              <a:rPr lang="zh-CN" altLang="en-US" sz="1333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333" dirty="0">
                <a:latin typeface="Times New Roman" charset="0"/>
                <a:ea typeface="Times New Roman" charset="0"/>
                <a:cs typeface="Times New Roman" charset="0"/>
              </a:rPr>
              <a:t>2011)</a:t>
            </a:r>
          </a:p>
        </p:txBody>
      </p:sp>
      <p:sp>
        <p:nvSpPr>
          <p:cNvPr id="22" name="下箭头 21"/>
          <p:cNvSpPr/>
          <p:nvPr/>
        </p:nvSpPr>
        <p:spPr>
          <a:xfrm>
            <a:off x="2430820" y="2575111"/>
            <a:ext cx="1644501" cy="502611"/>
          </a:xfrm>
          <a:prstGeom prst="downArrow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3" name="下箭头 22"/>
          <p:cNvSpPr/>
          <p:nvPr/>
        </p:nvSpPr>
        <p:spPr>
          <a:xfrm>
            <a:off x="2444998" y="4135901"/>
            <a:ext cx="1644501" cy="502611"/>
          </a:xfrm>
          <a:prstGeom prst="downArrow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4" name="文本框 23"/>
          <p:cNvSpPr txBox="1"/>
          <p:nvPr/>
        </p:nvSpPr>
        <p:spPr>
          <a:xfrm>
            <a:off x="1661242" y="4779674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Minimum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density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DM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at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10M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b="8092"/>
          <a:stretch/>
        </p:blipFill>
        <p:spPr>
          <a:xfrm>
            <a:off x="1288427" y="5910181"/>
            <a:ext cx="2176724" cy="44758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465151" y="5949224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Can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be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detected!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Google Shape;216;p26"/>
          <p:cNvSpPr txBox="1"/>
          <p:nvPr/>
        </p:nvSpPr>
        <p:spPr>
          <a:xfrm>
            <a:off x="5566785" y="5713228"/>
            <a:ext cx="2489513" cy="102813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dirty="0">
                <a:latin typeface="Times New Roman" charset="0"/>
                <a:ea typeface="Times New Roman" charset="0"/>
                <a:cs typeface="Times New Roman" charset="0"/>
              </a:rPr>
              <a:t>Smaller mass ratio is favored in terms of DM sensitivity(</a:t>
            </a:r>
            <a:r>
              <a:rPr lang="en-HK" sz="1600" dirty="0">
                <a:latin typeface="Times New Roman" charset="0"/>
                <a:ea typeface="Times New Roman" charset="0"/>
                <a:cs typeface="Times New Roman" charset="0"/>
              </a:rPr>
              <a:t>can detect even in low ratio</a:t>
            </a:r>
            <a:r>
              <a:rPr lang="en" sz="16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Google Shape;217;p26"/>
          <p:cNvCxnSpPr/>
          <p:nvPr/>
        </p:nvCxnSpPr>
        <p:spPr>
          <a:xfrm flipV="1">
            <a:off x="6445519" y="5355573"/>
            <a:ext cx="271791" cy="225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218;p26"/>
          <p:cNvSpPr txBox="1"/>
          <p:nvPr/>
        </p:nvSpPr>
        <p:spPr>
          <a:xfrm>
            <a:off x="9171373" y="5850049"/>
            <a:ext cx="2807420" cy="89131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dirty="0">
                <a:latin typeface="Times New Roman" charset="0"/>
                <a:ea typeface="Times New Roman" charset="0"/>
                <a:cs typeface="Times New Roman" charset="0"/>
              </a:rPr>
              <a:t>Million solar mass SMBH is favored in terms of event rate(</a:t>
            </a:r>
            <a:r>
              <a:rPr lang="en-HK" sz="1600" dirty="0">
                <a:latin typeface="Times New Roman" charset="0"/>
                <a:ea typeface="Times New Roman" charset="0"/>
                <a:cs typeface="Times New Roman" charset="0"/>
              </a:rPr>
              <a:t>assume evenly distributed)</a:t>
            </a:r>
            <a:endParaRPr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Google Shape;219;p26"/>
          <p:cNvCxnSpPr/>
          <p:nvPr/>
        </p:nvCxnSpPr>
        <p:spPr>
          <a:xfrm flipH="1" flipV="1">
            <a:off x="10079667" y="3648543"/>
            <a:ext cx="255180" cy="20646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下箭头 31"/>
          <p:cNvSpPr/>
          <p:nvPr/>
        </p:nvSpPr>
        <p:spPr>
          <a:xfrm>
            <a:off x="2422671" y="5321208"/>
            <a:ext cx="1644501" cy="502611"/>
          </a:xfrm>
          <a:prstGeom prst="downArrow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67818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62149" y="444138"/>
            <a:ext cx="8207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Now we consider cosmological redshift</a:t>
            </a:r>
            <a:endParaRPr kumimoji="1" lang="zh-CN" altLang="en-US" sz="3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98" y="1454531"/>
            <a:ext cx="3571240" cy="8801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64" y="4352805"/>
            <a:ext cx="2192426" cy="319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23" y="3513802"/>
            <a:ext cx="1424214" cy="6732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48" y="4964324"/>
            <a:ext cx="3538956" cy="284843"/>
          </a:xfrm>
          <a:prstGeom prst="rect">
            <a:avLst/>
          </a:prstGeom>
        </p:spPr>
      </p:pic>
      <p:cxnSp>
        <p:nvCxnSpPr>
          <p:cNvPr id="14" name="直线箭头连接符 13"/>
          <p:cNvCxnSpPr>
            <a:stCxn id="15" idx="3"/>
          </p:cNvCxnSpPr>
          <p:nvPr/>
        </p:nvCxnSpPr>
        <p:spPr>
          <a:xfrm flipH="1" flipV="1">
            <a:off x="4440304" y="1894590"/>
            <a:ext cx="1410788" cy="128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flipH="1">
            <a:off x="5851092" y="1284550"/>
            <a:ext cx="4722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Lower Index 0 means Chirp mass and frequency seen by the LISA detector</a:t>
            </a:r>
          </a:p>
          <a:p>
            <a:r>
              <a:rPr kumimoji="1" lang="en-US" altLang="zh-CN" dirty="0"/>
              <a:t>(the ones without lower indices are source parameters)</a:t>
            </a:r>
          </a:p>
          <a:p>
            <a:endParaRPr kumimoji="1"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3204565" y="4303439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Redshifted Chirp Mass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536224" y="370495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Redshifted Frequency</a:t>
            </a:r>
            <a:endParaRPr kumimoji="1"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75" y="245021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0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6"/>
          <a:stretch/>
        </p:blipFill>
        <p:spPr>
          <a:xfrm>
            <a:off x="-2356" y="0"/>
            <a:ext cx="6098356" cy="68580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936104" y="1015405"/>
            <a:ext cx="4223792" cy="4827190"/>
          </a:xfrm>
          <a:custGeom>
            <a:avLst/>
            <a:gdLst>
              <a:gd name="connsiteX0" fmla="*/ 0 w 4536504"/>
              <a:gd name="connsiteY0" fmla="*/ 0 h 5184576"/>
              <a:gd name="connsiteX1" fmla="*/ 4536504 w 4536504"/>
              <a:gd name="connsiteY1" fmla="*/ 0 h 5184576"/>
              <a:gd name="connsiteX2" fmla="*/ 4536504 w 4536504"/>
              <a:gd name="connsiteY2" fmla="*/ 5184576 h 5184576"/>
              <a:gd name="connsiteX3" fmla="*/ 0 w 4536504"/>
              <a:gd name="connsiteY3" fmla="*/ 5184576 h 5184576"/>
              <a:gd name="connsiteX4" fmla="*/ 0 w 4536504"/>
              <a:gd name="connsiteY4" fmla="*/ 0 h 5184576"/>
              <a:gd name="connsiteX5" fmla="*/ 103523 w 4536504"/>
              <a:gd name="connsiteY5" fmla="*/ 103523 h 5184576"/>
              <a:gd name="connsiteX6" fmla="*/ 103523 w 4536504"/>
              <a:gd name="connsiteY6" fmla="*/ 5081053 h 5184576"/>
              <a:gd name="connsiteX7" fmla="*/ 4432981 w 4536504"/>
              <a:gd name="connsiteY7" fmla="*/ 5081053 h 5184576"/>
              <a:gd name="connsiteX8" fmla="*/ 4432981 w 4536504"/>
              <a:gd name="connsiteY8" fmla="*/ 103523 h 5184576"/>
              <a:gd name="connsiteX9" fmla="*/ 103523 w 4536504"/>
              <a:gd name="connsiteY9" fmla="*/ 103523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6504" h="5184576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5" fmla="*/ 779748 w 6096000"/>
              <a:gd name="connsiteY5" fmla="*/ 836712 h 6858000"/>
              <a:gd name="connsiteX6" fmla="*/ 779748 w 6096000"/>
              <a:gd name="connsiteY6" fmla="*/ 6021288 h 6858000"/>
              <a:gd name="connsiteX7" fmla="*/ 5316252 w 6096000"/>
              <a:gd name="connsiteY7" fmla="*/ 6021288 h 6858000"/>
              <a:gd name="connsiteX8" fmla="*/ 5316252 w 6096000"/>
              <a:gd name="connsiteY8" fmla="*/ 836712 h 6858000"/>
              <a:gd name="connsiteX9" fmla="*/ 779748 w 6096000"/>
              <a:gd name="connsiteY9" fmla="*/ 836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280577" y="0"/>
            <a:ext cx="436762" cy="476250"/>
          </a:xfrm>
          <a:custGeom>
            <a:avLst/>
            <a:gdLst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0 w 431999"/>
              <a:gd name="connsiteY3" fmla="*/ 332656 h 332656"/>
              <a:gd name="connsiteX4" fmla="*/ 0 w 431999"/>
              <a:gd name="connsiteY4" fmla="*/ 0 h 332656"/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206574 w 431999"/>
              <a:gd name="connsiteY3" fmla="*/ 328613 h 332656"/>
              <a:gd name="connsiteX4" fmla="*/ 0 w 431999"/>
              <a:gd name="connsiteY4" fmla="*/ 332656 h 332656"/>
              <a:gd name="connsiteX5" fmla="*/ 0 w 431999"/>
              <a:gd name="connsiteY5" fmla="*/ 0 h 332656"/>
              <a:gd name="connsiteX0" fmla="*/ 0 w 431999"/>
              <a:gd name="connsiteY0" fmla="*/ 0 h 332656"/>
              <a:gd name="connsiteX1" fmla="*/ 431999 w 431999"/>
              <a:gd name="connsiteY1" fmla="*/ 0 h 332656"/>
              <a:gd name="connsiteX2" fmla="*/ 431999 w 431999"/>
              <a:gd name="connsiteY2" fmla="*/ 332656 h 332656"/>
              <a:gd name="connsiteX3" fmla="*/ 211336 w 431999"/>
              <a:gd name="connsiteY3" fmla="*/ 204788 h 332656"/>
              <a:gd name="connsiteX4" fmla="*/ 0 w 431999"/>
              <a:gd name="connsiteY4" fmla="*/ 332656 h 332656"/>
              <a:gd name="connsiteX5" fmla="*/ 0 w 431999"/>
              <a:gd name="connsiteY5" fmla="*/ 0 h 3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999" h="332656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B614DD-2889-4DF8-9F5A-E89168DEFE6D}"/>
              </a:ext>
            </a:extLst>
          </p:cNvPr>
          <p:cNvSpPr/>
          <p:nvPr/>
        </p:nvSpPr>
        <p:spPr>
          <a:xfrm>
            <a:off x="5231904" y="3328416"/>
            <a:ext cx="1080120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85AEF1-F30A-482C-83DB-B2542F25DDB8}"/>
              </a:ext>
            </a:extLst>
          </p:cNvPr>
          <p:cNvSpPr txBox="1"/>
          <p:nvPr/>
        </p:nvSpPr>
        <p:spPr>
          <a:xfrm>
            <a:off x="4970932" y="3369800"/>
            <a:ext cx="1314033" cy="106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roadway" panose="04040905080B02020502" pitchFamily="82" charset="0"/>
                <a:ea typeface="Broken 15" pitchFamily="2" charset="-122"/>
              </a:rPr>
              <a:t>02</a:t>
            </a:r>
            <a:endParaRPr lang="zh-CN" altLang="en-US" sz="6000" b="1" dirty="0">
              <a:latin typeface="Broadway" panose="04040905080B02020502" pitchFamily="82" charset="0"/>
              <a:ea typeface="Broken 15" pitchFamily="2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75B9870C-1990-4668-845A-23EF331C7AA3}"/>
              </a:ext>
            </a:extLst>
          </p:cNvPr>
          <p:cNvSpPr txBox="1"/>
          <p:nvPr/>
        </p:nvSpPr>
        <p:spPr>
          <a:xfrm>
            <a:off x="308301" y="1463317"/>
            <a:ext cx="5976664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39HrP24DmTt" pitchFamily="2" charset="0"/>
                <a:ea typeface="GungsuhChe" panose="02030609000101010101" pitchFamily="49" charset="-127"/>
              </a:rPr>
              <a:t>What is ongoing?</a:t>
            </a:r>
            <a:endParaRPr lang="zh-CN" altLang="en-US" sz="5400" b="1" spc="300" dirty="0">
              <a:solidFill>
                <a:schemeClr val="bg1"/>
              </a:solidFill>
              <a:latin typeface="C39HrP24DmTt" pitchFamily="2" charset="0"/>
              <a:ea typeface="GungsuhChe" panose="02030609000101010101" pitchFamily="49" charset="-127"/>
            </a:endParaRPr>
          </a:p>
        </p:txBody>
      </p:sp>
      <p:sp>
        <p:nvSpPr>
          <p:cNvPr id="14" name="Google Shape;91;p14">
            <a:extLst>
              <a:ext uri="{FF2B5EF4-FFF2-40B4-BE49-F238E27FC236}">
                <a16:creationId xmlns:a16="http://schemas.microsoft.com/office/drawing/2014/main" id="{3974DDA4-48A0-49E3-B3B4-CCF06EB7DF89}"/>
              </a:ext>
            </a:extLst>
          </p:cNvPr>
          <p:cNvSpPr txBox="1">
            <a:spLocks/>
          </p:cNvSpPr>
          <p:nvPr/>
        </p:nvSpPr>
        <p:spPr>
          <a:xfrm>
            <a:off x="6083488" y="923871"/>
            <a:ext cx="6278232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3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Model-independent</a:t>
            </a:r>
            <a:r>
              <a:rPr lang="zh-CN" altLang="en-US" sz="3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method</a:t>
            </a:r>
            <a:endParaRPr lang="en-US" sz="3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1898C9EF-A036-4783-BA48-627316F850ED}"/>
              </a:ext>
            </a:extLst>
          </p:cNvPr>
          <p:cNvSpPr txBox="1"/>
          <p:nvPr/>
        </p:nvSpPr>
        <p:spPr>
          <a:xfrm>
            <a:off x="6096000" y="1656160"/>
            <a:ext cx="386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Perturb the energy balance equation</a:t>
            </a:r>
            <a:endParaRPr kumimoji="1"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下箭头 11">
            <a:extLst>
              <a:ext uri="{FF2B5EF4-FFF2-40B4-BE49-F238E27FC236}">
                <a16:creationId xmlns:a16="http://schemas.microsoft.com/office/drawing/2014/main" id="{AD5FE1CA-85E4-4F90-BD86-1FBED3CCC367}"/>
              </a:ext>
            </a:extLst>
          </p:cNvPr>
          <p:cNvSpPr/>
          <p:nvPr/>
        </p:nvSpPr>
        <p:spPr>
          <a:xfrm>
            <a:off x="8335704" y="2779402"/>
            <a:ext cx="1233376" cy="780039"/>
          </a:xfrm>
          <a:prstGeom prst="downArrow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下箭头 14">
            <a:extLst>
              <a:ext uri="{FF2B5EF4-FFF2-40B4-BE49-F238E27FC236}">
                <a16:creationId xmlns:a16="http://schemas.microsoft.com/office/drawing/2014/main" id="{B743ACEE-F2C0-40BF-B5CA-6E871FD87484}"/>
              </a:ext>
            </a:extLst>
          </p:cNvPr>
          <p:cNvSpPr/>
          <p:nvPr/>
        </p:nvSpPr>
        <p:spPr>
          <a:xfrm>
            <a:off x="8377677" y="4397965"/>
            <a:ext cx="1233376" cy="737254"/>
          </a:xfrm>
          <a:prstGeom prst="downArrow">
            <a:avLst/>
          </a:prstGeom>
          <a:solidFill>
            <a:schemeClr val="dk1">
              <a:alpha val="4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5">
            <a:extLst>
              <a:ext uri="{FF2B5EF4-FFF2-40B4-BE49-F238E27FC236}">
                <a16:creationId xmlns:a16="http://schemas.microsoft.com/office/drawing/2014/main" id="{F84DFCA3-24E8-4700-B62D-14B44B303024}"/>
              </a:ext>
            </a:extLst>
          </p:cNvPr>
          <p:cNvSpPr txBox="1"/>
          <p:nvPr/>
        </p:nvSpPr>
        <p:spPr>
          <a:xfrm>
            <a:off x="6257975" y="3645024"/>
            <a:ext cx="27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Template Bank for LISA</a:t>
            </a:r>
            <a:endParaRPr kumimoji="1"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DDE1CF-3FED-4C68-8910-AD87E7A687F9}"/>
              </a:ext>
            </a:extLst>
          </p:cNvPr>
          <p:cNvSpPr txBox="1"/>
          <p:nvPr/>
        </p:nvSpPr>
        <p:spPr>
          <a:xfrm>
            <a:off x="6285895" y="535117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Matched Filtering</a:t>
            </a:r>
            <a:endParaRPr kumimoji="1"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" name="图片 12">
            <a:extLst>
              <a:ext uri="{FF2B5EF4-FFF2-40B4-BE49-F238E27FC236}">
                <a16:creationId xmlns:a16="http://schemas.microsoft.com/office/drawing/2014/main" id="{E75E03B0-ADCA-4212-B1C5-F49CD21B4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647" y="5437034"/>
            <a:ext cx="3445418" cy="98314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AC3023D8-F747-4B30-88BE-CB9A62D04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56" y="3776354"/>
            <a:ext cx="2982284" cy="319796"/>
          </a:xfrm>
          <a:prstGeom prst="rect">
            <a:avLst/>
          </a:prstGeom>
        </p:spPr>
      </p:pic>
      <p:pic>
        <p:nvPicPr>
          <p:cNvPr id="22" name="图片 20">
            <a:extLst>
              <a:ext uri="{FF2B5EF4-FFF2-40B4-BE49-F238E27FC236}">
                <a16:creationId xmlns:a16="http://schemas.microsoft.com/office/drawing/2014/main" id="{93B4622C-79DB-49E3-AD82-16AA43F25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012" y="2113936"/>
            <a:ext cx="2285327" cy="6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3492" y="3167390"/>
            <a:ext cx="91450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That’s our journey casing for the whisper from our universe</a:t>
            </a: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Broadway" panose="04040905080B02020502" pitchFamily="82" charset="0"/>
              </a:rPr>
              <a:t>Team</a:t>
            </a:r>
            <a:endParaRPr dirty="0">
              <a:latin typeface="Broadway" panose="04040905080B02020502" pitchFamily="82" charset="0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8151" y="182096"/>
            <a:ext cx="1906851" cy="22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004" y="1631026"/>
            <a:ext cx="1767897" cy="176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5463" y="4009524"/>
            <a:ext cx="1613648" cy="19622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9225"/>
              </p:ext>
            </p:extLst>
          </p:nvPr>
        </p:nvGraphicFramePr>
        <p:xfrm>
          <a:off x="877651" y="4496192"/>
          <a:ext cx="1885004" cy="13478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MPhil</a:t>
                      </a:r>
                      <a:r>
                        <a:rPr lang="zh-CN" altLang="en-US" sz="2400" dirty="0">
                          <a:latin typeface="Britannic Bold" panose="020B0903060703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Student</a:t>
                      </a:r>
                      <a:endParaRPr lang="zh-CN" altLang="en-US" sz="2400" dirty="0">
                        <a:latin typeface="Britannic Bold" panose="020B0903060703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Kaye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Li</a:t>
                      </a:r>
                      <a:endParaRPr lang="zh-CN" alt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1012"/>
              </p:ext>
            </p:extLst>
          </p:nvPr>
        </p:nvGraphicFramePr>
        <p:xfrm>
          <a:off x="10069209" y="862613"/>
          <a:ext cx="1885004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Supervisor</a:t>
                      </a:r>
                      <a:endParaRPr lang="zh-CN" altLang="en-US" sz="2400" dirty="0">
                        <a:latin typeface="Britannic Bold" panose="020B0903060703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Tjonnie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Li</a:t>
                      </a:r>
                      <a:endParaRPr lang="zh-CN" alt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83849"/>
              </p:ext>
            </p:extLst>
          </p:nvPr>
        </p:nvGraphicFramePr>
        <p:xfrm>
          <a:off x="5680950" y="4496192"/>
          <a:ext cx="3359287" cy="13478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Undergraduate</a:t>
                      </a:r>
                      <a:r>
                        <a:rPr lang="zh-CN" altLang="en-US" sz="2400" dirty="0">
                          <a:latin typeface="Britannic Bold" panose="020B0903060703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Student</a:t>
                      </a:r>
                      <a:endParaRPr lang="zh-CN" altLang="en-US" sz="2400" dirty="0">
                        <a:latin typeface="Britannic Bold" panose="020B0903060703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/>
                        <a:t>Rongzi</a:t>
                      </a:r>
                      <a:r>
                        <a:rPr lang="zh-CN" altLang="en-US" sz="2400" baseline="0" dirty="0"/>
                        <a:t> </a:t>
                      </a:r>
                      <a:r>
                        <a:rPr lang="en-US" altLang="zh-CN" sz="2400" baseline="0" dirty="0"/>
                        <a:t>Zhou</a:t>
                      </a:r>
                      <a:endParaRPr lang="zh-CN" alt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20852"/>
              </p:ext>
            </p:extLst>
          </p:nvPr>
        </p:nvGraphicFramePr>
        <p:xfrm>
          <a:off x="796643" y="1937723"/>
          <a:ext cx="2105203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5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PhD</a:t>
                      </a:r>
                      <a:r>
                        <a:rPr lang="zh-CN" altLang="en-US" sz="2400" dirty="0">
                          <a:latin typeface="Britannic Bold" panose="020B0903060703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Britannic Bold" panose="020B0903060703020204" pitchFamily="34" charset="0"/>
                        </a:rPr>
                        <a:t>Student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altLang="zh-CN" sz="1900" dirty="0"/>
                        <a:t>Otto </a:t>
                      </a:r>
                      <a:r>
                        <a:rPr lang="en" altLang="zh-CN" sz="1900" dirty="0" err="1"/>
                        <a:t>Hannuksela</a:t>
                      </a:r>
                      <a:endParaRPr lang="en" altLang="zh-CN" sz="1900" dirty="0">
                        <a:solidFill>
                          <a:schemeClr val="dk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79E70BF-8A37-423A-A5A9-3ACB01FF3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9574" y="3995909"/>
            <a:ext cx="2250080" cy="1687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t="23458" r="16365" b="10771"/>
          <a:stretch>
            <a:fillRect/>
          </a:stretch>
        </p:blipFill>
        <p:spPr>
          <a:xfrm>
            <a:off x="1233413" y="2270908"/>
            <a:ext cx="2686771" cy="2316183"/>
          </a:xfrm>
          <a:custGeom>
            <a:avLst/>
            <a:gdLst>
              <a:gd name="connsiteX0" fmla="*/ 1355106 w 2686771"/>
              <a:gd name="connsiteY0" fmla="*/ 748397 h 2316183"/>
              <a:gd name="connsiteX1" fmla="*/ 2050972 w 2686771"/>
              <a:gd name="connsiteY1" fmla="*/ 1948164 h 2316183"/>
              <a:gd name="connsiteX2" fmla="*/ 659241 w 2686771"/>
              <a:gd name="connsiteY2" fmla="*/ 1948164 h 2316183"/>
              <a:gd name="connsiteX3" fmla="*/ 1343386 w 2686771"/>
              <a:gd name="connsiteY3" fmla="*/ 0 h 2316183"/>
              <a:gd name="connsiteX4" fmla="*/ 1777456 w 2686771"/>
              <a:gd name="connsiteY4" fmla="*/ 748397 h 2316183"/>
              <a:gd name="connsiteX5" fmla="*/ 1450629 w 2686771"/>
              <a:gd name="connsiteY5" fmla="*/ 748397 h 2316183"/>
              <a:gd name="connsiteX6" fmla="*/ 1343386 w 2686771"/>
              <a:gd name="connsiteY6" fmla="*/ 563497 h 2316183"/>
              <a:gd name="connsiteX7" fmla="*/ 484560 w 2686771"/>
              <a:gd name="connsiteY7" fmla="*/ 2044232 h 2316183"/>
              <a:gd name="connsiteX8" fmla="*/ 2202212 w 2686771"/>
              <a:gd name="connsiteY8" fmla="*/ 2044232 h 2316183"/>
              <a:gd name="connsiteX9" fmla="*/ 2146493 w 2686771"/>
              <a:gd name="connsiteY9" fmla="*/ 1948164 h 2316183"/>
              <a:gd name="connsiteX10" fmla="*/ 2473321 w 2686771"/>
              <a:gd name="connsiteY10" fmla="*/ 1948164 h 2316183"/>
              <a:gd name="connsiteX11" fmla="*/ 2686771 w 2686771"/>
              <a:gd name="connsiteY11" fmla="*/ 2316183 h 2316183"/>
              <a:gd name="connsiteX12" fmla="*/ 0 w 2686771"/>
              <a:gd name="connsiteY12" fmla="*/ 2316183 h 23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771" h="2316183">
                <a:moveTo>
                  <a:pt x="1355106" y="748397"/>
                </a:moveTo>
                <a:lnTo>
                  <a:pt x="2050972" y="1948164"/>
                </a:lnTo>
                <a:lnTo>
                  <a:pt x="659241" y="1948164"/>
                </a:lnTo>
                <a:close/>
                <a:moveTo>
                  <a:pt x="1343386" y="0"/>
                </a:moveTo>
                <a:lnTo>
                  <a:pt x="1777456" y="748397"/>
                </a:lnTo>
                <a:lnTo>
                  <a:pt x="1450629" y="748397"/>
                </a:lnTo>
                <a:lnTo>
                  <a:pt x="1343386" y="563497"/>
                </a:lnTo>
                <a:lnTo>
                  <a:pt x="484560" y="2044232"/>
                </a:lnTo>
                <a:lnTo>
                  <a:pt x="2202212" y="2044232"/>
                </a:lnTo>
                <a:lnTo>
                  <a:pt x="2146493" y="1948164"/>
                </a:lnTo>
                <a:lnTo>
                  <a:pt x="2473321" y="1948164"/>
                </a:lnTo>
                <a:lnTo>
                  <a:pt x="2686771" y="2316183"/>
                </a:lnTo>
                <a:lnTo>
                  <a:pt x="0" y="2316183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 rot="14640000">
            <a:off x="1096379" y="3571254"/>
            <a:ext cx="964907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897641" y="1586904"/>
            <a:ext cx="6084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kern="0" dirty="0">
                <a:solidFill>
                  <a:srgbClr val="434343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Why BH in GCs? Why GW? </a:t>
            </a:r>
            <a:endParaRPr lang="en-US" altLang="zh-CN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18881" y="4716729"/>
            <a:ext cx="49328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 independent method</a:t>
            </a:r>
            <a:endParaRPr lang="zh-CN" altLang="en-US" sz="3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1"/>
            </p:custDataLst>
          </p:nvPr>
        </p:nvSpPr>
        <p:spPr>
          <a:xfrm>
            <a:off x="1233413" y="4303055"/>
            <a:ext cx="2686771" cy="1492250"/>
          </a:xfrm>
          <a:prstGeom prst="rect">
            <a:avLst/>
          </a:prstGeom>
          <a:noFill/>
        </p:spPr>
        <p:txBody>
          <a:bodyPr anchor="ctr"/>
          <a:lstStyle/>
          <a:p>
            <a:pPr algn="dist">
              <a:defRPr/>
            </a:pPr>
            <a:r>
              <a:rPr lang="en-US" altLang="zh-CN" sz="4000" b="1" dirty="0">
                <a:latin typeface="Britannic Bold" panose="020B0903060703020204" pitchFamily="34" charset="0"/>
                <a:ea typeface="华文中宋" panose="02010600040101010101" pitchFamily="2" charset="-122"/>
              </a:rPr>
              <a:t>CONTENTS</a:t>
            </a:r>
            <a:endParaRPr lang="zh-CN" altLang="en-US" sz="7200" b="1" dirty="0">
              <a:latin typeface="Britannic Bold" panose="020B0903060703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752614" y="-3106579"/>
            <a:ext cx="2686771" cy="2316183"/>
          </a:xfrm>
          <a:custGeom>
            <a:avLst/>
            <a:gdLst>
              <a:gd name="connsiteX0" fmla="*/ 1332148 w 2641252"/>
              <a:gd name="connsiteY0" fmla="*/ 735718 h 2276943"/>
              <a:gd name="connsiteX1" fmla="*/ 2016224 w 2641252"/>
              <a:gd name="connsiteY1" fmla="*/ 1915159 h 2276943"/>
              <a:gd name="connsiteX2" fmla="*/ 648072 w 2641252"/>
              <a:gd name="connsiteY2" fmla="*/ 1915159 h 2276943"/>
              <a:gd name="connsiteX3" fmla="*/ 1320626 w 2641252"/>
              <a:gd name="connsiteY3" fmla="*/ 0 h 2276943"/>
              <a:gd name="connsiteX4" fmla="*/ 1747342 w 2641252"/>
              <a:gd name="connsiteY4" fmla="*/ 735718 h 2276943"/>
              <a:gd name="connsiteX5" fmla="*/ 1426052 w 2641252"/>
              <a:gd name="connsiteY5" fmla="*/ 735718 h 2276943"/>
              <a:gd name="connsiteX6" fmla="*/ 1320626 w 2641252"/>
              <a:gd name="connsiteY6" fmla="*/ 553950 h 2276943"/>
              <a:gd name="connsiteX7" fmla="*/ 476350 w 2641252"/>
              <a:gd name="connsiteY7" fmla="*/ 2009599 h 2276943"/>
              <a:gd name="connsiteX8" fmla="*/ 2164902 w 2641252"/>
              <a:gd name="connsiteY8" fmla="*/ 2009599 h 2276943"/>
              <a:gd name="connsiteX9" fmla="*/ 2110127 w 2641252"/>
              <a:gd name="connsiteY9" fmla="*/ 1915159 h 2276943"/>
              <a:gd name="connsiteX10" fmla="*/ 2431418 w 2641252"/>
              <a:gd name="connsiteY10" fmla="*/ 1915159 h 2276943"/>
              <a:gd name="connsiteX11" fmla="*/ 2641252 w 2641252"/>
              <a:gd name="connsiteY11" fmla="*/ 2276943 h 2276943"/>
              <a:gd name="connsiteX12" fmla="*/ 0 w 2641252"/>
              <a:gd name="connsiteY12" fmla="*/ 2276943 h 22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1252" h="2276943">
                <a:moveTo>
                  <a:pt x="1332148" y="735718"/>
                </a:moveTo>
                <a:lnTo>
                  <a:pt x="2016224" y="1915159"/>
                </a:lnTo>
                <a:lnTo>
                  <a:pt x="648072" y="1915159"/>
                </a:lnTo>
                <a:close/>
                <a:moveTo>
                  <a:pt x="1320626" y="0"/>
                </a:moveTo>
                <a:lnTo>
                  <a:pt x="1747342" y="735718"/>
                </a:lnTo>
                <a:lnTo>
                  <a:pt x="1426052" y="735718"/>
                </a:lnTo>
                <a:lnTo>
                  <a:pt x="1320626" y="553950"/>
                </a:lnTo>
                <a:lnTo>
                  <a:pt x="476350" y="2009599"/>
                </a:lnTo>
                <a:lnTo>
                  <a:pt x="2164902" y="2009599"/>
                </a:lnTo>
                <a:lnTo>
                  <a:pt x="2110127" y="1915159"/>
                </a:lnTo>
                <a:lnTo>
                  <a:pt x="2431418" y="1915159"/>
                </a:lnTo>
                <a:lnTo>
                  <a:pt x="2641252" y="2276943"/>
                </a:lnTo>
                <a:lnTo>
                  <a:pt x="0" y="227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6">
            <a:extLst>
              <a:ext uri="{FF2B5EF4-FFF2-40B4-BE49-F238E27FC236}">
                <a16:creationId xmlns:a16="http://schemas.microsoft.com/office/drawing/2014/main" id="{B60A9BF1-F2FD-488F-BCAA-AF23155CE909}"/>
              </a:ext>
            </a:extLst>
          </p:cNvPr>
          <p:cNvGrpSpPr/>
          <p:nvPr/>
        </p:nvGrpSpPr>
        <p:grpSpPr>
          <a:xfrm>
            <a:off x="4587424" y="1484784"/>
            <a:ext cx="942975" cy="523220"/>
            <a:chOff x="6095999" y="654444"/>
            <a:chExt cx="942975" cy="523220"/>
          </a:xfrm>
        </p:grpSpPr>
        <p:sp>
          <p:nvSpPr>
            <p:cNvPr id="25" name="矩形: 圆角 31">
              <a:extLst>
                <a:ext uri="{FF2B5EF4-FFF2-40B4-BE49-F238E27FC236}">
                  <a16:creationId xmlns:a16="http://schemas.microsoft.com/office/drawing/2014/main" id="{0F8D1780-5568-4245-B275-3D2905CF5191}"/>
                </a:ext>
              </a:extLst>
            </p:cNvPr>
            <p:cNvSpPr/>
            <p:nvPr/>
          </p:nvSpPr>
          <p:spPr>
            <a:xfrm>
              <a:off x="6095999" y="752475"/>
              <a:ext cx="942975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6" name="组合 8">
              <a:extLst>
                <a:ext uri="{FF2B5EF4-FFF2-40B4-BE49-F238E27FC236}">
                  <a16:creationId xmlns:a16="http://schemas.microsoft.com/office/drawing/2014/main" id="{F7540086-2B01-4E46-A1B4-F0948840B191}"/>
                </a:ext>
              </a:extLst>
            </p:cNvPr>
            <p:cNvGrpSpPr/>
            <p:nvPr/>
          </p:nvGrpSpPr>
          <p:grpSpPr>
            <a:xfrm>
              <a:off x="6107209" y="654444"/>
              <a:ext cx="729943" cy="523220"/>
              <a:chOff x="943942" y="2688081"/>
              <a:chExt cx="729943" cy="523220"/>
            </a:xfrm>
          </p:grpSpPr>
          <p:sp>
            <p:nvSpPr>
              <p:cNvPr id="27" name="文本框 9">
                <a:extLst>
                  <a:ext uri="{FF2B5EF4-FFF2-40B4-BE49-F238E27FC236}">
                    <a16:creationId xmlns:a16="http://schemas.microsoft.com/office/drawing/2014/main" id="{D356F9C0-2E09-4D75-86EB-D28D778FCF0C}"/>
                  </a:ext>
                </a:extLst>
              </p:cNvPr>
              <p:cNvSpPr txBox="1"/>
              <p:nvPr/>
            </p:nvSpPr>
            <p:spPr>
              <a:xfrm>
                <a:off x="943942" y="2688081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800" b="1" kern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28" name="直接连接符 10">
                <a:extLst>
                  <a:ext uri="{FF2B5EF4-FFF2-40B4-BE49-F238E27FC236}">
                    <a16:creationId xmlns:a16="http://schemas.microsoft.com/office/drawing/2014/main" id="{8BFD4415-F73B-49D4-809C-9A80BBD571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3600" y="2844000"/>
                <a:ext cx="140285" cy="2232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6">
            <a:extLst>
              <a:ext uri="{FF2B5EF4-FFF2-40B4-BE49-F238E27FC236}">
                <a16:creationId xmlns:a16="http://schemas.microsoft.com/office/drawing/2014/main" id="{459E514B-09BC-4970-8C42-8129E40B04D0}"/>
              </a:ext>
            </a:extLst>
          </p:cNvPr>
          <p:cNvGrpSpPr/>
          <p:nvPr/>
        </p:nvGrpSpPr>
        <p:grpSpPr>
          <a:xfrm>
            <a:off x="5999587" y="4584341"/>
            <a:ext cx="942975" cy="523220"/>
            <a:chOff x="6095999" y="654444"/>
            <a:chExt cx="942975" cy="523220"/>
          </a:xfrm>
        </p:grpSpPr>
        <p:sp>
          <p:nvSpPr>
            <p:cNvPr id="37" name="矩形: 圆角 31">
              <a:extLst>
                <a:ext uri="{FF2B5EF4-FFF2-40B4-BE49-F238E27FC236}">
                  <a16:creationId xmlns:a16="http://schemas.microsoft.com/office/drawing/2014/main" id="{B7C5F5FB-9667-4BF9-B0D3-84A53D648E37}"/>
                </a:ext>
              </a:extLst>
            </p:cNvPr>
            <p:cNvSpPr/>
            <p:nvPr/>
          </p:nvSpPr>
          <p:spPr>
            <a:xfrm>
              <a:off x="6095999" y="752475"/>
              <a:ext cx="942975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8" name="组合 8">
              <a:extLst>
                <a:ext uri="{FF2B5EF4-FFF2-40B4-BE49-F238E27FC236}">
                  <a16:creationId xmlns:a16="http://schemas.microsoft.com/office/drawing/2014/main" id="{F4366695-3B3A-48D1-8CA3-4B579BA2F0C5}"/>
                </a:ext>
              </a:extLst>
            </p:cNvPr>
            <p:cNvGrpSpPr/>
            <p:nvPr/>
          </p:nvGrpSpPr>
          <p:grpSpPr>
            <a:xfrm>
              <a:off x="6107209" y="654444"/>
              <a:ext cx="729943" cy="523220"/>
              <a:chOff x="943942" y="2688081"/>
              <a:chExt cx="729943" cy="523220"/>
            </a:xfrm>
          </p:grpSpPr>
          <p:sp>
            <p:nvSpPr>
              <p:cNvPr id="39" name="文本框 9">
                <a:extLst>
                  <a:ext uri="{FF2B5EF4-FFF2-40B4-BE49-F238E27FC236}">
                    <a16:creationId xmlns:a16="http://schemas.microsoft.com/office/drawing/2014/main" id="{53A7974F-F5EB-47A3-AA32-18250E649560}"/>
                  </a:ext>
                </a:extLst>
              </p:cNvPr>
              <p:cNvSpPr txBox="1"/>
              <p:nvPr/>
            </p:nvSpPr>
            <p:spPr>
              <a:xfrm>
                <a:off x="943942" y="2688081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800" b="1" kern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0" name="直接连接符 10">
                <a:extLst>
                  <a:ext uri="{FF2B5EF4-FFF2-40B4-BE49-F238E27FC236}">
                    <a16:creationId xmlns:a16="http://schemas.microsoft.com/office/drawing/2014/main" id="{5F9161C4-ED80-49DE-96DF-765E71EA6B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3600" y="2844000"/>
                <a:ext cx="140285" cy="2232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组合 6">
            <a:extLst>
              <a:ext uri="{FF2B5EF4-FFF2-40B4-BE49-F238E27FC236}">
                <a16:creationId xmlns:a16="http://schemas.microsoft.com/office/drawing/2014/main" id="{A12A4D1C-12F4-4EA4-9925-393ED71F0ACE}"/>
              </a:ext>
            </a:extLst>
          </p:cNvPr>
          <p:cNvGrpSpPr/>
          <p:nvPr/>
        </p:nvGrpSpPr>
        <p:grpSpPr>
          <a:xfrm>
            <a:off x="5328577" y="2985547"/>
            <a:ext cx="942975" cy="523220"/>
            <a:chOff x="6095999" y="654444"/>
            <a:chExt cx="942975" cy="523220"/>
          </a:xfrm>
        </p:grpSpPr>
        <p:sp>
          <p:nvSpPr>
            <p:cNvPr id="42" name="矩形: 圆角 31">
              <a:extLst>
                <a:ext uri="{FF2B5EF4-FFF2-40B4-BE49-F238E27FC236}">
                  <a16:creationId xmlns:a16="http://schemas.microsoft.com/office/drawing/2014/main" id="{75FB8396-516F-4E8B-A632-D315DD184A6F}"/>
                </a:ext>
              </a:extLst>
            </p:cNvPr>
            <p:cNvSpPr/>
            <p:nvPr/>
          </p:nvSpPr>
          <p:spPr>
            <a:xfrm>
              <a:off x="6095999" y="752475"/>
              <a:ext cx="942975" cy="3524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43" name="组合 8">
              <a:extLst>
                <a:ext uri="{FF2B5EF4-FFF2-40B4-BE49-F238E27FC236}">
                  <a16:creationId xmlns:a16="http://schemas.microsoft.com/office/drawing/2014/main" id="{4D584E81-2309-44CF-8C60-BA5DCFFEEEEB}"/>
                </a:ext>
              </a:extLst>
            </p:cNvPr>
            <p:cNvGrpSpPr/>
            <p:nvPr/>
          </p:nvGrpSpPr>
          <p:grpSpPr>
            <a:xfrm>
              <a:off x="6107209" y="654444"/>
              <a:ext cx="729943" cy="523220"/>
              <a:chOff x="943942" y="2688081"/>
              <a:chExt cx="729943" cy="523220"/>
            </a:xfrm>
          </p:grpSpPr>
          <p:sp>
            <p:nvSpPr>
              <p:cNvPr id="44" name="文本框 9">
                <a:extLst>
                  <a:ext uri="{FF2B5EF4-FFF2-40B4-BE49-F238E27FC236}">
                    <a16:creationId xmlns:a16="http://schemas.microsoft.com/office/drawing/2014/main" id="{534C84E3-E883-47CF-AE12-63815ED22C58}"/>
                  </a:ext>
                </a:extLst>
              </p:cNvPr>
              <p:cNvSpPr txBox="1"/>
              <p:nvPr/>
            </p:nvSpPr>
            <p:spPr>
              <a:xfrm>
                <a:off x="943942" y="2688081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800" b="1" kern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45" name="直接连接符 10">
                <a:extLst>
                  <a:ext uri="{FF2B5EF4-FFF2-40B4-BE49-F238E27FC236}">
                    <a16:creationId xmlns:a16="http://schemas.microsoft.com/office/drawing/2014/main" id="{C30E6390-D730-4ECC-A318-EF4171E29F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3600" y="2844000"/>
                <a:ext cx="140285" cy="2232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B4AE3A4-46E3-4329-BCEF-4B7E9721EA4D}"/>
              </a:ext>
            </a:extLst>
          </p:cNvPr>
          <p:cNvSpPr/>
          <p:nvPr/>
        </p:nvSpPr>
        <p:spPr>
          <a:xfrm>
            <a:off x="6633016" y="3031903"/>
            <a:ext cx="5228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Dark Matter </a:t>
            </a:r>
            <a:r>
              <a:rPr lang="en-HK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dmixed binarie</a:t>
            </a:r>
            <a:r>
              <a:rPr lang="en-HK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a certain density profile</a:t>
            </a:r>
            <a:endParaRPr lang="en-HK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0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allOver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42D7F-61EE-4D6F-9EA6-5A14AB2DC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088" y="0"/>
            <a:ext cx="21768464" cy="7029400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-24680" y="-24180"/>
            <a:ext cx="12216680" cy="6885384"/>
          </a:xfrm>
          <a:custGeom>
            <a:avLst/>
            <a:gdLst>
              <a:gd name="connsiteX0" fmla="*/ 3312368 w 12216680"/>
              <a:gd name="connsiteY0" fmla="*/ 1224136 h 6885384"/>
              <a:gd name="connsiteX1" fmla="*/ 3312368 w 12216680"/>
              <a:gd name="connsiteY1" fmla="*/ 5689029 h 6885384"/>
              <a:gd name="connsiteX2" fmla="*/ 10228726 w 12216680"/>
              <a:gd name="connsiteY2" fmla="*/ 5689029 h 6885384"/>
              <a:gd name="connsiteX3" fmla="*/ 10228726 w 12216680"/>
              <a:gd name="connsiteY3" fmla="*/ 1224136 h 6885384"/>
              <a:gd name="connsiteX4" fmla="*/ 0 w 12216680"/>
              <a:gd name="connsiteY4" fmla="*/ 0 h 6885384"/>
              <a:gd name="connsiteX5" fmla="*/ 12216680 w 12216680"/>
              <a:gd name="connsiteY5" fmla="*/ 0 h 6885384"/>
              <a:gd name="connsiteX6" fmla="*/ 12216680 w 12216680"/>
              <a:gd name="connsiteY6" fmla="*/ 6885384 h 6885384"/>
              <a:gd name="connsiteX7" fmla="*/ 0 w 12216680"/>
              <a:gd name="connsiteY7" fmla="*/ 6885384 h 68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6680" h="6885384">
                <a:moveTo>
                  <a:pt x="3312368" y="1224136"/>
                </a:moveTo>
                <a:lnTo>
                  <a:pt x="3312368" y="5689029"/>
                </a:lnTo>
                <a:lnTo>
                  <a:pt x="10228726" y="5689029"/>
                </a:lnTo>
                <a:lnTo>
                  <a:pt x="10228726" y="1224136"/>
                </a:lnTo>
                <a:close/>
                <a:moveTo>
                  <a:pt x="0" y="0"/>
                </a:moveTo>
                <a:lnTo>
                  <a:pt x="12216680" y="0"/>
                </a:lnTo>
                <a:lnTo>
                  <a:pt x="12216680" y="6885384"/>
                </a:lnTo>
                <a:lnTo>
                  <a:pt x="0" y="6885384"/>
                </a:lnTo>
                <a:close/>
              </a:path>
            </a:pathLst>
          </a:cu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364" y="3520827"/>
            <a:ext cx="8650924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39HrP24DmTt" pitchFamily="2" charset="0"/>
                <a:ea typeface="GungsuhChe" panose="02030609000101010101" pitchFamily="49" charset="-127"/>
              </a:rPr>
              <a:t>What are we interested in?</a:t>
            </a:r>
            <a:endParaRPr lang="zh-CN" altLang="en-US" sz="5400" b="1" spc="300" dirty="0">
              <a:solidFill>
                <a:schemeClr val="bg1"/>
              </a:solidFill>
              <a:latin typeface="C39HrP24DmTt" pitchFamily="2" charset="0"/>
              <a:ea typeface="GungsuhChe" panose="02030609000101010101" pitchFamily="49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287688" y="1196752"/>
            <a:ext cx="6916358" cy="4464893"/>
          </a:xfrm>
          <a:custGeom>
            <a:avLst/>
            <a:gdLst>
              <a:gd name="connsiteX0" fmla="*/ 0 w 5976664"/>
              <a:gd name="connsiteY0" fmla="*/ 0 h 4033242"/>
              <a:gd name="connsiteX1" fmla="*/ 5976664 w 5976664"/>
              <a:gd name="connsiteY1" fmla="*/ 0 h 4033242"/>
              <a:gd name="connsiteX2" fmla="*/ 5976664 w 5976664"/>
              <a:gd name="connsiteY2" fmla="*/ 4033242 h 4033242"/>
              <a:gd name="connsiteX3" fmla="*/ 0 w 5976664"/>
              <a:gd name="connsiteY3" fmla="*/ 4033242 h 4033242"/>
              <a:gd name="connsiteX4" fmla="*/ 0 w 5976664"/>
              <a:gd name="connsiteY4" fmla="*/ 3443610 h 4033242"/>
              <a:gd name="connsiteX5" fmla="*/ 504056 w 5976664"/>
              <a:gd name="connsiteY5" fmla="*/ 3443610 h 4033242"/>
              <a:gd name="connsiteX6" fmla="*/ 504056 w 5976664"/>
              <a:gd name="connsiteY6" fmla="*/ 2520280 h 4033242"/>
              <a:gd name="connsiteX7" fmla="*/ 0 w 5976664"/>
              <a:gd name="connsiteY7" fmla="*/ 2520280 h 4033242"/>
              <a:gd name="connsiteX0" fmla="*/ 504056 w 5976664"/>
              <a:gd name="connsiteY0" fmla="*/ 2520280 h 4033242"/>
              <a:gd name="connsiteX1" fmla="*/ 0 w 5976664"/>
              <a:gd name="connsiteY1" fmla="*/ 2520280 h 4033242"/>
              <a:gd name="connsiteX2" fmla="*/ 0 w 5976664"/>
              <a:gd name="connsiteY2" fmla="*/ 0 h 4033242"/>
              <a:gd name="connsiteX3" fmla="*/ 5976664 w 5976664"/>
              <a:gd name="connsiteY3" fmla="*/ 0 h 4033242"/>
              <a:gd name="connsiteX4" fmla="*/ 5976664 w 5976664"/>
              <a:gd name="connsiteY4" fmla="*/ 4033242 h 4033242"/>
              <a:gd name="connsiteX5" fmla="*/ 0 w 5976664"/>
              <a:gd name="connsiteY5" fmla="*/ 4033242 h 4033242"/>
              <a:gd name="connsiteX6" fmla="*/ 0 w 5976664"/>
              <a:gd name="connsiteY6" fmla="*/ 3443610 h 4033242"/>
              <a:gd name="connsiteX7" fmla="*/ 504056 w 5976664"/>
              <a:gd name="connsiteY7" fmla="*/ 3443610 h 4033242"/>
              <a:gd name="connsiteX8" fmla="*/ 595496 w 5976664"/>
              <a:gd name="connsiteY8" fmla="*/ 261172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6" fmla="*/ 504056 w 5976664"/>
              <a:gd name="connsiteY6" fmla="*/ 3443610 h 4033242"/>
              <a:gd name="connsiteX7" fmla="*/ 595496 w 5976664"/>
              <a:gd name="connsiteY7" fmla="*/ 261172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6" fmla="*/ 504056 w 5976664"/>
              <a:gd name="connsiteY6" fmla="*/ 344361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0" fmla="*/ 0 w 5989833"/>
              <a:gd name="connsiteY0" fmla="*/ 2238064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0 w 5989833"/>
              <a:gd name="connsiteY0" fmla="*/ 2238064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0 w 5989833"/>
              <a:gd name="connsiteY0" fmla="*/ 2251831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2424 w 5992257"/>
              <a:gd name="connsiteY0" fmla="*/ 2251831 h 4033242"/>
              <a:gd name="connsiteX1" fmla="*/ 15593 w 5992257"/>
              <a:gd name="connsiteY1" fmla="*/ 0 h 4033242"/>
              <a:gd name="connsiteX2" fmla="*/ 5992257 w 5992257"/>
              <a:gd name="connsiteY2" fmla="*/ 0 h 4033242"/>
              <a:gd name="connsiteX3" fmla="*/ 5992257 w 5992257"/>
              <a:gd name="connsiteY3" fmla="*/ 4033242 h 4033242"/>
              <a:gd name="connsiteX4" fmla="*/ 15593 w 5992257"/>
              <a:gd name="connsiteY4" fmla="*/ 4033242 h 4033242"/>
              <a:gd name="connsiteX5" fmla="*/ 15593 w 5992257"/>
              <a:gd name="connsiteY5" fmla="*/ 3443610 h 4033242"/>
              <a:gd name="connsiteX0" fmla="*/ 10503 w 5978387"/>
              <a:gd name="connsiteY0" fmla="*/ 2251831 h 4033242"/>
              <a:gd name="connsiteX1" fmla="*/ 1723 w 5978387"/>
              <a:gd name="connsiteY1" fmla="*/ 0 h 4033242"/>
              <a:gd name="connsiteX2" fmla="*/ 5978387 w 5978387"/>
              <a:gd name="connsiteY2" fmla="*/ 0 h 4033242"/>
              <a:gd name="connsiteX3" fmla="*/ 5978387 w 5978387"/>
              <a:gd name="connsiteY3" fmla="*/ 4033242 h 4033242"/>
              <a:gd name="connsiteX4" fmla="*/ 1723 w 5978387"/>
              <a:gd name="connsiteY4" fmla="*/ 4033242 h 4033242"/>
              <a:gd name="connsiteX5" fmla="*/ 1723 w 5978387"/>
              <a:gd name="connsiteY5" fmla="*/ 3443610 h 4033242"/>
              <a:gd name="connsiteX0" fmla="*/ 8780 w 5976664"/>
              <a:gd name="connsiteY0" fmla="*/ 2251831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0" fmla="*/ 8780 w 5976664"/>
              <a:gd name="connsiteY0" fmla="*/ 2251831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6664" h="4033242">
                <a:moveTo>
                  <a:pt x="8780" y="2251831"/>
                </a:moveTo>
                <a:cubicBezTo>
                  <a:pt x="0" y="1519577"/>
                  <a:pt x="6585" y="751757"/>
                  <a:pt x="0" y="0"/>
                </a:cubicBezTo>
                <a:lnTo>
                  <a:pt x="5976664" y="0"/>
                </a:lnTo>
                <a:lnTo>
                  <a:pt x="5976664" y="4033242"/>
                </a:lnTo>
                <a:lnTo>
                  <a:pt x="0" y="4033242"/>
                </a:lnTo>
                <a:lnTo>
                  <a:pt x="0" y="34436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5974" y="4444157"/>
            <a:ext cx="525658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C39HrP24DmTt"/>
              </a:rPr>
              <a:t>Methods to</a:t>
            </a:r>
            <a:r>
              <a:rPr lang="zh-CN" altLang="en-US" sz="2800" dirty="0">
                <a:solidFill>
                  <a:schemeClr val="bg1"/>
                </a:solidFill>
                <a:latin typeface="C39HrP24DmTt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39HrP24DmTt"/>
              </a:rPr>
              <a:t>detecting</a:t>
            </a:r>
            <a:r>
              <a:rPr lang="zh-CN" altLang="en-US" sz="2800" dirty="0">
                <a:solidFill>
                  <a:schemeClr val="bg1"/>
                </a:solidFill>
                <a:latin typeface="C39HrP24DmTt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39HrP24DmTt"/>
              </a:rPr>
              <a:t>dark</a:t>
            </a:r>
            <a:r>
              <a:rPr lang="zh-CN" altLang="en-US" sz="2800" dirty="0">
                <a:solidFill>
                  <a:schemeClr val="bg1"/>
                </a:solidFill>
                <a:latin typeface="C39HrP24DmTt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C39HrP24DmTt"/>
              </a:rPr>
              <a:t>matter</a:t>
            </a:r>
            <a:endParaRPr lang="zh-CN" altLang="en-US" sz="2800" dirty="0">
              <a:solidFill>
                <a:schemeClr val="bg1"/>
              </a:solidFill>
              <a:latin typeface="C39HrP24DmT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654284" y="3874071"/>
            <a:ext cx="1267483" cy="1079500"/>
            <a:chOff x="6153150" y="2756932"/>
            <a:chExt cx="1267483" cy="1079500"/>
          </a:xfrm>
        </p:grpSpPr>
        <p:sp>
          <p:nvSpPr>
            <p:cNvPr id="10" name="椭圆 9"/>
            <p:cNvSpPr/>
            <p:nvPr/>
          </p:nvSpPr>
          <p:spPr>
            <a:xfrm>
              <a:off x="6153150" y="2756932"/>
              <a:ext cx="1079500" cy="1079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53150" y="2791824"/>
              <a:ext cx="1267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atin typeface="Broadway" panose="04040905080B02020502" pitchFamily="82" charset="0"/>
                  <a:ea typeface="Broken 15" pitchFamily="2" charset="-122"/>
                </a:rPr>
                <a:t>01</a:t>
              </a:r>
              <a:endParaRPr lang="zh-CN" altLang="en-US" sz="6000" b="1" dirty="0">
                <a:latin typeface="Broadway" panose="04040905080B02020502" pitchFamily="82" charset="0"/>
                <a:ea typeface="Broken 15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8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 idx="4294967295"/>
          </p:nvPr>
        </p:nvSpPr>
        <p:spPr>
          <a:xfrm>
            <a:off x="1082092" y="501685"/>
            <a:ext cx="11360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altLang="zh-CN" sz="4000" dirty="0">
                <a:latin typeface="Broadway" panose="04040905080B02020502" pitchFamily="82" charset="0"/>
              </a:rPr>
              <a:t>Challenge</a:t>
            </a:r>
            <a:r>
              <a:rPr lang="zh-CN" altLang="en-US" sz="4000" dirty="0">
                <a:latin typeface="Broadway" panose="04040905080B02020502" pitchFamily="82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</a:rPr>
              <a:t>in</a:t>
            </a:r>
            <a:r>
              <a:rPr lang="zh-CN" altLang="en-US" sz="4000" dirty="0">
                <a:latin typeface="Broadway" panose="04040905080B02020502" pitchFamily="82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</a:rPr>
              <a:t>detecting</a:t>
            </a:r>
            <a:r>
              <a:rPr lang="zh-CN" altLang="en-US" sz="4000" dirty="0">
                <a:latin typeface="Broadway" panose="04040905080B02020502" pitchFamily="82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</a:rPr>
              <a:t>dark</a:t>
            </a:r>
            <a:r>
              <a:rPr lang="zh-CN" altLang="en-US" sz="4000" dirty="0">
                <a:latin typeface="Broadway" panose="04040905080B02020502" pitchFamily="82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</a:rPr>
              <a:t>matter</a:t>
            </a:r>
            <a:endParaRPr sz="4000" dirty="0">
              <a:latin typeface="Broadway" panose="04040905080B02020502" pitchFamily="82" charset="0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4294967295"/>
          </p:nvPr>
        </p:nvSpPr>
        <p:spPr>
          <a:xfrm>
            <a:off x="482933" y="2658350"/>
            <a:ext cx="3621318" cy="35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40256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2133" dirty="0">
                <a:solidFill>
                  <a:srgbClr val="000000"/>
                </a:solidFill>
              </a:rPr>
              <a:t>Annihilation signal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Applies only to WIMP models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Can be confused with pulsars</a:t>
            </a:r>
            <a:endParaRPr sz="2133" dirty="0">
              <a:solidFill>
                <a:srgbClr val="000000"/>
              </a:solidFill>
            </a:endParaRPr>
          </a:p>
          <a:p>
            <a:pPr marL="609585" indent="-440256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2133" dirty="0">
                <a:solidFill>
                  <a:srgbClr val="000000"/>
                </a:solidFill>
              </a:rPr>
              <a:t>N-body simulations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Highly model-dependent</a:t>
            </a:r>
            <a:endParaRPr sz="2133" dirty="0">
              <a:solidFill>
                <a:srgbClr val="000000"/>
              </a:solidFill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  <a:buNone/>
            </a:pPr>
            <a:endParaRPr sz="2133" dirty="0">
              <a:solidFill>
                <a:srgbClr val="000000"/>
              </a:solidFill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4294967295"/>
          </p:nvPr>
        </p:nvSpPr>
        <p:spPr>
          <a:xfrm>
            <a:off x="8207427" y="2698748"/>
            <a:ext cx="3865237" cy="35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40256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2133" dirty="0">
                <a:solidFill>
                  <a:srgbClr val="000000"/>
                </a:solidFill>
              </a:rPr>
              <a:t>Microlensing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Only limited systems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Density: ~1 GeV/cm^3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Far from galaxy center</a:t>
            </a:r>
            <a:endParaRPr sz="2133" dirty="0">
              <a:solidFill>
                <a:srgbClr val="000000"/>
              </a:solidFill>
            </a:endParaRPr>
          </a:p>
          <a:p>
            <a:pPr marL="609585" indent="-440256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2133" dirty="0">
                <a:solidFill>
                  <a:srgbClr val="000000"/>
                </a:solidFill>
              </a:rPr>
              <a:t>Galaxy Rotation Curves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Density: ~1 GeV/cm^3</a:t>
            </a:r>
            <a:endParaRPr sz="2133" dirty="0">
              <a:solidFill>
                <a:srgbClr val="000000"/>
              </a:solidFill>
            </a:endParaRPr>
          </a:p>
          <a:p>
            <a:pPr marL="1219170" lvl="1" indent="-440256">
              <a:spcBef>
                <a:spcPts val="0"/>
              </a:spcBef>
              <a:buClr>
                <a:srgbClr val="000000"/>
              </a:buClr>
              <a:buSzPts val="1600"/>
              <a:buChar char="○"/>
            </a:pPr>
            <a:r>
              <a:rPr lang="en" sz="2133" dirty="0">
                <a:solidFill>
                  <a:srgbClr val="000000"/>
                </a:solidFill>
              </a:rPr>
              <a:t>Far from galaxy center</a:t>
            </a:r>
            <a:endParaRPr sz="2133" dirty="0">
              <a:solidFill>
                <a:srgbClr val="000000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133152" y="1820613"/>
            <a:ext cx="2658592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Model Dependen</a:t>
            </a:r>
            <a:r>
              <a:rPr lang="en-HK" sz="2400" b="1" dirty="0"/>
              <a:t>t</a:t>
            </a:r>
            <a:endParaRPr sz="2400" b="1" dirty="0"/>
          </a:p>
        </p:txBody>
      </p:sp>
      <p:sp>
        <p:nvSpPr>
          <p:cNvPr id="15" name="椭圆 5">
            <a:extLst>
              <a:ext uri="{FF2B5EF4-FFF2-40B4-BE49-F238E27FC236}">
                <a16:creationId xmlns:a16="http://schemas.microsoft.com/office/drawing/2014/main" id="{AA73ACDE-929E-474A-AE03-9F7AB17B83DC}"/>
              </a:ext>
            </a:extLst>
          </p:cNvPr>
          <p:cNvSpPr/>
          <p:nvPr/>
        </p:nvSpPr>
        <p:spPr>
          <a:xfrm>
            <a:off x="3990166" y="2204864"/>
            <a:ext cx="4122058" cy="4122058"/>
          </a:xfrm>
          <a:prstGeom prst="ellipse">
            <a:avLst/>
          </a:prstGeom>
          <a:noFill/>
          <a:ln>
            <a:solidFill>
              <a:srgbClr val="525252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椭圆 4">
            <a:extLst>
              <a:ext uri="{FF2B5EF4-FFF2-40B4-BE49-F238E27FC236}">
                <a16:creationId xmlns:a16="http://schemas.microsoft.com/office/drawing/2014/main" id="{D8C0B588-B2FF-45AA-8A2A-7C3F69C32ACB}"/>
              </a:ext>
            </a:extLst>
          </p:cNvPr>
          <p:cNvSpPr/>
          <p:nvPr/>
        </p:nvSpPr>
        <p:spPr>
          <a:xfrm>
            <a:off x="4539490" y="2754188"/>
            <a:ext cx="3023410" cy="3023410"/>
          </a:xfrm>
          <a:prstGeom prst="ellipse">
            <a:avLst/>
          </a:prstGeom>
          <a:noFill/>
          <a:ln>
            <a:solidFill>
              <a:srgbClr val="525252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3">
            <a:extLst>
              <a:ext uri="{FF2B5EF4-FFF2-40B4-BE49-F238E27FC236}">
                <a16:creationId xmlns:a16="http://schemas.microsoft.com/office/drawing/2014/main" id="{7E3AC8C8-CC9F-48D1-8996-268AB2692AC6}"/>
              </a:ext>
            </a:extLst>
          </p:cNvPr>
          <p:cNvSpPr/>
          <p:nvPr/>
        </p:nvSpPr>
        <p:spPr>
          <a:xfrm>
            <a:off x="5148431" y="3363129"/>
            <a:ext cx="1805529" cy="1805529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椭圆 9">
            <a:extLst>
              <a:ext uri="{FF2B5EF4-FFF2-40B4-BE49-F238E27FC236}">
                <a16:creationId xmlns:a16="http://schemas.microsoft.com/office/drawing/2014/main" id="{ADD139A1-1CF7-43ED-913E-4D873F045F18}"/>
              </a:ext>
            </a:extLst>
          </p:cNvPr>
          <p:cNvSpPr/>
          <p:nvPr/>
        </p:nvSpPr>
        <p:spPr>
          <a:xfrm>
            <a:off x="6929713" y="4849344"/>
            <a:ext cx="319314" cy="319314"/>
          </a:xfrm>
          <a:prstGeom prst="ellipse">
            <a:avLst/>
          </a:prstGeom>
          <a:solidFill>
            <a:srgbClr val="F36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椭圆 10">
            <a:extLst>
              <a:ext uri="{FF2B5EF4-FFF2-40B4-BE49-F238E27FC236}">
                <a16:creationId xmlns:a16="http://schemas.microsoft.com/office/drawing/2014/main" id="{B0FCE3C1-4077-4637-A3A8-3278B1A42187}"/>
              </a:ext>
            </a:extLst>
          </p:cNvPr>
          <p:cNvSpPr/>
          <p:nvPr/>
        </p:nvSpPr>
        <p:spPr>
          <a:xfrm>
            <a:off x="4829117" y="3455568"/>
            <a:ext cx="319314" cy="319314"/>
          </a:xfrm>
          <a:prstGeom prst="ellipse">
            <a:avLst/>
          </a:prstGeom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70706-201F-42F8-B02F-C2935A4F1E6C}"/>
              </a:ext>
            </a:extLst>
          </p:cNvPr>
          <p:cNvSpPr/>
          <p:nvPr/>
        </p:nvSpPr>
        <p:spPr>
          <a:xfrm>
            <a:off x="8310646" y="1884336"/>
            <a:ext cx="279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 Model Independent</a:t>
            </a:r>
            <a:endParaRPr lang="en-HK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1;p14"/>
          <p:cNvSpPr txBox="1">
            <a:spLocks/>
          </p:cNvSpPr>
          <p:nvPr/>
        </p:nvSpPr>
        <p:spPr>
          <a:xfrm>
            <a:off x="208289" y="478317"/>
            <a:ext cx="12161120" cy="8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DM-spikes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surrounding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galactic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black</a:t>
            </a:r>
            <a:r>
              <a:rPr lang="zh-CN" altLang="en-US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4000" dirty="0">
                <a:latin typeface="Broadway" panose="04040905080B02020502" pitchFamily="82" charset="0"/>
                <a:ea typeface="Times New Roman" charset="0"/>
                <a:cs typeface="Times New Roman" charset="0"/>
              </a:rPr>
              <a:t>hole</a:t>
            </a:r>
            <a:endParaRPr lang="en-US" sz="4000" dirty="0">
              <a:latin typeface="Broadway" panose="04040905080B02020502" pitchFamily="82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875"/>
          <a:stretch/>
        </p:blipFill>
        <p:spPr>
          <a:xfrm>
            <a:off x="12969" y="2373549"/>
            <a:ext cx="4156321" cy="27367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655" y="5032442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(Paolo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 err="1">
                <a:latin typeface="Times New Roman" charset="0"/>
                <a:ea typeface="Times New Roman" charset="0"/>
                <a:cs typeface="Times New Roman" charset="0"/>
              </a:rPr>
              <a:t>Gondolo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Joseph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Silk</a:t>
            </a:r>
            <a:r>
              <a:rPr kumimoji="1"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1999)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51489"/>
          <a:stretch/>
        </p:blipFill>
        <p:spPr>
          <a:xfrm>
            <a:off x="4473514" y="2282756"/>
            <a:ext cx="3198297" cy="2721187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018869" y="2989633"/>
            <a:ext cx="570689" cy="1322961"/>
          </a:xfrm>
          <a:prstGeom prst="rightArrow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450" y="2532433"/>
            <a:ext cx="3679372" cy="2487039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7763286" y="2996952"/>
            <a:ext cx="570689" cy="1322961"/>
          </a:xfrm>
          <a:prstGeom prst="rightArrow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8938703" y="501947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CN" sz="2400" dirty="0" err="1">
                <a:latin typeface="Times New Roman" charset="0"/>
                <a:ea typeface="Times New Roman" charset="0"/>
                <a:cs typeface="Times New Roman" charset="0"/>
              </a:rPr>
              <a:t>Kazunari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 Eda,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2015)</a:t>
            </a:r>
            <a:endParaRPr kumimoji="1" lang="zh-CN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9" name="Google Shape;14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150" y="1953646"/>
            <a:ext cx="2278439" cy="51135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椭圆 7"/>
          <p:cNvSpPr/>
          <p:nvPr/>
        </p:nvSpPr>
        <p:spPr>
          <a:xfrm>
            <a:off x="5791356" y="3281465"/>
            <a:ext cx="994987" cy="99498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20"/>
          <p:cNvSpPr/>
          <p:nvPr/>
        </p:nvSpPr>
        <p:spPr>
          <a:xfrm>
            <a:off x="5248940" y="3307408"/>
            <a:ext cx="311285" cy="31128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3480" y="1723746"/>
            <a:ext cx="1747563" cy="6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42D7F-61EE-4D6F-9EA6-5A14AB2DC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088" y="0"/>
            <a:ext cx="21768464" cy="7029400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-24680" y="-24180"/>
            <a:ext cx="12216680" cy="6885384"/>
          </a:xfrm>
          <a:custGeom>
            <a:avLst/>
            <a:gdLst>
              <a:gd name="connsiteX0" fmla="*/ 3312368 w 12216680"/>
              <a:gd name="connsiteY0" fmla="*/ 1224136 h 6885384"/>
              <a:gd name="connsiteX1" fmla="*/ 3312368 w 12216680"/>
              <a:gd name="connsiteY1" fmla="*/ 5689029 h 6885384"/>
              <a:gd name="connsiteX2" fmla="*/ 10228726 w 12216680"/>
              <a:gd name="connsiteY2" fmla="*/ 5689029 h 6885384"/>
              <a:gd name="connsiteX3" fmla="*/ 10228726 w 12216680"/>
              <a:gd name="connsiteY3" fmla="*/ 1224136 h 6885384"/>
              <a:gd name="connsiteX4" fmla="*/ 0 w 12216680"/>
              <a:gd name="connsiteY4" fmla="*/ 0 h 6885384"/>
              <a:gd name="connsiteX5" fmla="*/ 12216680 w 12216680"/>
              <a:gd name="connsiteY5" fmla="*/ 0 h 6885384"/>
              <a:gd name="connsiteX6" fmla="*/ 12216680 w 12216680"/>
              <a:gd name="connsiteY6" fmla="*/ 6885384 h 6885384"/>
              <a:gd name="connsiteX7" fmla="*/ 0 w 12216680"/>
              <a:gd name="connsiteY7" fmla="*/ 6885384 h 68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6680" h="6885384">
                <a:moveTo>
                  <a:pt x="3312368" y="1224136"/>
                </a:moveTo>
                <a:lnTo>
                  <a:pt x="3312368" y="5689029"/>
                </a:lnTo>
                <a:lnTo>
                  <a:pt x="10228726" y="5689029"/>
                </a:lnTo>
                <a:lnTo>
                  <a:pt x="10228726" y="1224136"/>
                </a:lnTo>
                <a:close/>
                <a:moveTo>
                  <a:pt x="0" y="0"/>
                </a:moveTo>
                <a:lnTo>
                  <a:pt x="12216680" y="0"/>
                </a:lnTo>
                <a:lnTo>
                  <a:pt x="12216680" y="6885384"/>
                </a:lnTo>
                <a:lnTo>
                  <a:pt x="0" y="6885384"/>
                </a:lnTo>
                <a:close/>
              </a:path>
            </a:pathLst>
          </a:cu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364" y="3520827"/>
            <a:ext cx="8866948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39HrP24DmTt" pitchFamily="2" charset="0"/>
                <a:ea typeface="GungsuhChe" panose="02030609000101010101" pitchFamily="49" charset="-127"/>
              </a:rPr>
              <a:t>What have we done?</a:t>
            </a:r>
            <a:endParaRPr lang="zh-CN" altLang="en-US" sz="5400" b="1" spc="300" dirty="0">
              <a:solidFill>
                <a:schemeClr val="bg1"/>
              </a:solidFill>
              <a:latin typeface="C39HrP24DmTt" pitchFamily="2" charset="0"/>
              <a:ea typeface="GungsuhChe" panose="02030609000101010101" pitchFamily="49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287688" y="1196752"/>
            <a:ext cx="6916358" cy="4464893"/>
          </a:xfrm>
          <a:custGeom>
            <a:avLst/>
            <a:gdLst>
              <a:gd name="connsiteX0" fmla="*/ 0 w 5976664"/>
              <a:gd name="connsiteY0" fmla="*/ 0 h 4033242"/>
              <a:gd name="connsiteX1" fmla="*/ 5976664 w 5976664"/>
              <a:gd name="connsiteY1" fmla="*/ 0 h 4033242"/>
              <a:gd name="connsiteX2" fmla="*/ 5976664 w 5976664"/>
              <a:gd name="connsiteY2" fmla="*/ 4033242 h 4033242"/>
              <a:gd name="connsiteX3" fmla="*/ 0 w 5976664"/>
              <a:gd name="connsiteY3" fmla="*/ 4033242 h 4033242"/>
              <a:gd name="connsiteX4" fmla="*/ 0 w 5976664"/>
              <a:gd name="connsiteY4" fmla="*/ 3443610 h 4033242"/>
              <a:gd name="connsiteX5" fmla="*/ 504056 w 5976664"/>
              <a:gd name="connsiteY5" fmla="*/ 3443610 h 4033242"/>
              <a:gd name="connsiteX6" fmla="*/ 504056 w 5976664"/>
              <a:gd name="connsiteY6" fmla="*/ 2520280 h 4033242"/>
              <a:gd name="connsiteX7" fmla="*/ 0 w 5976664"/>
              <a:gd name="connsiteY7" fmla="*/ 2520280 h 4033242"/>
              <a:gd name="connsiteX0" fmla="*/ 504056 w 5976664"/>
              <a:gd name="connsiteY0" fmla="*/ 2520280 h 4033242"/>
              <a:gd name="connsiteX1" fmla="*/ 0 w 5976664"/>
              <a:gd name="connsiteY1" fmla="*/ 2520280 h 4033242"/>
              <a:gd name="connsiteX2" fmla="*/ 0 w 5976664"/>
              <a:gd name="connsiteY2" fmla="*/ 0 h 4033242"/>
              <a:gd name="connsiteX3" fmla="*/ 5976664 w 5976664"/>
              <a:gd name="connsiteY3" fmla="*/ 0 h 4033242"/>
              <a:gd name="connsiteX4" fmla="*/ 5976664 w 5976664"/>
              <a:gd name="connsiteY4" fmla="*/ 4033242 h 4033242"/>
              <a:gd name="connsiteX5" fmla="*/ 0 w 5976664"/>
              <a:gd name="connsiteY5" fmla="*/ 4033242 h 4033242"/>
              <a:gd name="connsiteX6" fmla="*/ 0 w 5976664"/>
              <a:gd name="connsiteY6" fmla="*/ 3443610 h 4033242"/>
              <a:gd name="connsiteX7" fmla="*/ 504056 w 5976664"/>
              <a:gd name="connsiteY7" fmla="*/ 3443610 h 4033242"/>
              <a:gd name="connsiteX8" fmla="*/ 595496 w 5976664"/>
              <a:gd name="connsiteY8" fmla="*/ 261172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6" fmla="*/ 504056 w 5976664"/>
              <a:gd name="connsiteY6" fmla="*/ 3443610 h 4033242"/>
              <a:gd name="connsiteX7" fmla="*/ 595496 w 5976664"/>
              <a:gd name="connsiteY7" fmla="*/ 261172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6" fmla="*/ 504056 w 5976664"/>
              <a:gd name="connsiteY6" fmla="*/ 3443610 h 4033242"/>
              <a:gd name="connsiteX0" fmla="*/ 0 w 5976664"/>
              <a:gd name="connsiteY0" fmla="*/ 2520280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0" fmla="*/ 0 w 5989833"/>
              <a:gd name="connsiteY0" fmla="*/ 2238064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0 w 5989833"/>
              <a:gd name="connsiteY0" fmla="*/ 2238064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0 w 5989833"/>
              <a:gd name="connsiteY0" fmla="*/ 2251831 h 4033242"/>
              <a:gd name="connsiteX1" fmla="*/ 13169 w 5989833"/>
              <a:gd name="connsiteY1" fmla="*/ 0 h 4033242"/>
              <a:gd name="connsiteX2" fmla="*/ 5989833 w 5989833"/>
              <a:gd name="connsiteY2" fmla="*/ 0 h 4033242"/>
              <a:gd name="connsiteX3" fmla="*/ 5989833 w 5989833"/>
              <a:gd name="connsiteY3" fmla="*/ 4033242 h 4033242"/>
              <a:gd name="connsiteX4" fmla="*/ 13169 w 5989833"/>
              <a:gd name="connsiteY4" fmla="*/ 4033242 h 4033242"/>
              <a:gd name="connsiteX5" fmla="*/ 13169 w 5989833"/>
              <a:gd name="connsiteY5" fmla="*/ 3443610 h 4033242"/>
              <a:gd name="connsiteX0" fmla="*/ 2424 w 5992257"/>
              <a:gd name="connsiteY0" fmla="*/ 2251831 h 4033242"/>
              <a:gd name="connsiteX1" fmla="*/ 15593 w 5992257"/>
              <a:gd name="connsiteY1" fmla="*/ 0 h 4033242"/>
              <a:gd name="connsiteX2" fmla="*/ 5992257 w 5992257"/>
              <a:gd name="connsiteY2" fmla="*/ 0 h 4033242"/>
              <a:gd name="connsiteX3" fmla="*/ 5992257 w 5992257"/>
              <a:gd name="connsiteY3" fmla="*/ 4033242 h 4033242"/>
              <a:gd name="connsiteX4" fmla="*/ 15593 w 5992257"/>
              <a:gd name="connsiteY4" fmla="*/ 4033242 h 4033242"/>
              <a:gd name="connsiteX5" fmla="*/ 15593 w 5992257"/>
              <a:gd name="connsiteY5" fmla="*/ 3443610 h 4033242"/>
              <a:gd name="connsiteX0" fmla="*/ 10503 w 5978387"/>
              <a:gd name="connsiteY0" fmla="*/ 2251831 h 4033242"/>
              <a:gd name="connsiteX1" fmla="*/ 1723 w 5978387"/>
              <a:gd name="connsiteY1" fmla="*/ 0 h 4033242"/>
              <a:gd name="connsiteX2" fmla="*/ 5978387 w 5978387"/>
              <a:gd name="connsiteY2" fmla="*/ 0 h 4033242"/>
              <a:gd name="connsiteX3" fmla="*/ 5978387 w 5978387"/>
              <a:gd name="connsiteY3" fmla="*/ 4033242 h 4033242"/>
              <a:gd name="connsiteX4" fmla="*/ 1723 w 5978387"/>
              <a:gd name="connsiteY4" fmla="*/ 4033242 h 4033242"/>
              <a:gd name="connsiteX5" fmla="*/ 1723 w 5978387"/>
              <a:gd name="connsiteY5" fmla="*/ 3443610 h 4033242"/>
              <a:gd name="connsiteX0" fmla="*/ 8780 w 5976664"/>
              <a:gd name="connsiteY0" fmla="*/ 2251831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  <a:gd name="connsiteX0" fmla="*/ 8780 w 5976664"/>
              <a:gd name="connsiteY0" fmla="*/ 2251831 h 4033242"/>
              <a:gd name="connsiteX1" fmla="*/ 0 w 5976664"/>
              <a:gd name="connsiteY1" fmla="*/ 0 h 4033242"/>
              <a:gd name="connsiteX2" fmla="*/ 5976664 w 5976664"/>
              <a:gd name="connsiteY2" fmla="*/ 0 h 4033242"/>
              <a:gd name="connsiteX3" fmla="*/ 5976664 w 5976664"/>
              <a:gd name="connsiteY3" fmla="*/ 4033242 h 4033242"/>
              <a:gd name="connsiteX4" fmla="*/ 0 w 5976664"/>
              <a:gd name="connsiteY4" fmla="*/ 4033242 h 4033242"/>
              <a:gd name="connsiteX5" fmla="*/ 0 w 5976664"/>
              <a:gd name="connsiteY5" fmla="*/ 3443610 h 403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6664" h="4033242">
                <a:moveTo>
                  <a:pt x="8780" y="2251831"/>
                </a:moveTo>
                <a:cubicBezTo>
                  <a:pt x="0" y="1519577"/>
                  <a:pt x="6585" y="751757"/>
                  <a:pt x="0" y="0"/>
                </a:cubicBezTo>
                <a:lnTo>
                  <a:pt x="5976664" y="0"/>
                </a:lnTo>
                <a:lnTo>
                  <a:pt x="5976664" y="4033242"/>
                </a:lnTo>
                <a:lnTo>
                  <a:pt x="0" y="4033242"/>
                </a:lnTo>
                <a:lnTo>
                  <a:pt x="0" y="34436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5974" y="4444157"/>
            <a:ext cx="543609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altLang="zh-CN" sz="2800" dirty="0">
                <a:solidFill>
                  <a:schemeClr val="bg1"/>
                </a:solidFill>
                <a:latin typeface="C39HrP24DmTt"/>
              </a:rPr>
              <a:t>Dark Matter Admixed Binaries Study</a:t>
            </a:r>
            <a:endParaRPr lang="zh-CN" altLang="en-US" sz="2800" dirty="0">
              <a:solidFill>
                <a:schemeClr val="bg1"/>
              </a:solidFill>
              <a:latin typeface="C39HrP24DmT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654284" y="3874071"/>
            <a:ext cx="1267483" cy="1079500"/>
            <a:chOff x="6153150" y="2756932"/>
            <a:chExt cx="1267483" cy="1079500"/>
          </a:xfrm>
        </p:grpSpPr>
        <p:sp>
          <p:nvSpPr>
            <p:cNvPr id="10" name="椭圆 9"/>
            <p:cNvSpPr/>
            <p:nvPr/>
          </p:nvSpPr>
          <p:spPr>
            <a:xfrm>
              <a:off x="6153150" y="2756932"/>
              <a:ext cx="1079500" cy="1079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53150" y="2791824"/>
              <a:ext cx="1267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atin typeface="Broadway" panose="04040905080B02020502" pitchFamily="82" charset="0"/>
                  <a:ea typeface="Broken 15" pitchFamily="2" charset="-122"/>
                </a:rPr>
                <a:t>02</a:t>
              </a:r>
              <a:endParaRPr lang="zh-CN" altLang="en-US" sz="6000" b="1" dirty="0">
                <a:latin typeface="Broadway" panose="04040905080B02020502" pitchFamily="82" charset="0"/>
                <a:ea typeface="Broken 15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1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1020661" y="692696"/>
            <a:ext cx="3035583" cy="56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HK" altLang="zh-CN" sz="2400" b="1" dirty="0">
                <a:solidFill>
                  <a:schemeClr val="tx1"/>
                </a:solidFill>
                <a:latin typeface="Bodoni MT Black" panose="02070A03080606020203" pitchFamily="18" charset="0"/>
                <a:ea typeface="方正粗倩简体" panose="03000509000000000000" pitchFamily="65" charset="-122"/>
                <a:cs typeface="Aharoni" panose="02010803020104030203" pitchFamily="2" charset="-79"/>
              </a:rPr>
              <a:t>Dark Matter Effect on Binary Evolution</a:t>
            </a:r>
            <a:endParaRPr lang="zh-CN" altLang="en-US" sz="2400" b="1" dirty="0">
              <a:solidFill>
                <a:schemeClr val="tx1"/>
              </a:solidFill>
              <a:latin typeface="Bodoni MT Black" panose="02070A03080606020203" pitchFamily="18" charset="0"/>
              <a:ea typeface="方正粗倩简体" panose="03000509000000000000" pitchFamily="65" charset="-122"/>
              <a:cs typeface="Aharoni" panose="02010803020104030203" pitchFamily="2" charset="-79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528812" y="1556792"/>
            <a:ext cx="201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37">
            <a:extLst>
              <a:ext uri="{FF2B5EF4-FFF2-40B4-BE49-F238E27FC236}">
                <a16:creationId xmlns:a16="http://schemas.microsoft.com/office/drawing/2014/main" id="{360F8015-4430-40B2-AC69-2326AD4B6804}"/>
              </a:ext>
            </a:extLst>
          </p:cNvPr>
          <p:cNvSpPr/>
          <p:nvPr/>
        </p:nvSpPr>
        <p:spPr>
          <a:xfrm>
            <a:off x="0" y="2492896"/>
            <a:ext cx="12192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86031B10-01F4-4087-8F0A-703465CF68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04112" y="692696"/>
            <a:ext cx="3035583" cy="56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HK" altLang="zh-CN" sz="2400" b="1" dirty="0">
                <a:solidFill>
                  <a:schemeClr val="tx1"/>
                </a:solidFill>
                <a:latin typeface="Bodoni MT Black" panose="02070A03080606020203" pitchFamily="18" charset="0"/>
                <a:ea typeface="方正粗倩简体" panose="03000509000000000000" pitchFamily="65" charset="-122"/>
                <a:cs typeface="Aharoni" panose="02010803020104030203" pitchFamily="2" charset="-79"/>
              </a:rPr>
              <a:t>Stationary phase approximation</a:t>
            </a:r>
            <a:endParaRPr lang="zh-CN" altLang="en-US" sz="2400" b="1" dirty="0">
              <a:solidFill>
                <a:schemeClr val="tx1"/>
              </a:solidFill>
              <a:latin typeface="Bodoni MT Black" panose="02070A03080606020203" pitchFamily="18" charset="0"/>
              <a:ea typeface="方正粗倩简体" panose="03000509000000000000" pitchFamily="65" charset="-122"/>
              <a:cs typeface="Aharoni" panose="02010803020104030203" pitchFamily="2" charset="-79"/>
            </a:endParaRPr>
          </a:p>
        </p:txBody>
      </p:sp>
      <p:cxnSp>
        <p:nvCxnSpPr>
          <p:cNvPr id="24" name="直接连接符 26">
            <a:extLst>
              <a:ext uri="{FF2B5EF4-FFF2-40B4-BE49-F238E27FC236}">
                <a16:creationId xmlns:a16="http://schemas.microsoft.com/office/drawing/2014/main" id="{94389C07-98E8-4ADB-B16A-22FC4C462000}"/>
              </a:ext>
            </a:extLst>
          </p:cNvPr>
          <p:cNvCxnSpPr/>
          <p:nvPr/>
        </p:nvCxnSpPr>
        <p:spPr>
          <a:xfrm>
            <a:off x="7697092" y="1556792"/>
            <a:ext cx="201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KSO_Shape">
            <a:extLst>
              <a:ext uri="{FF2B5EF4-FFF2-40B4-BE49-F238E27FC236}">
                <a16:creationId xmlns:a16="http://schemas.microsoft.com/office/drawing/2014/main" id="{2C252E85-7672-4D31-AD6A-A1D2DE442442}"/>
              </a:ext>
            </a:extLst>
          </p:cNvPr>
          <p:cNvSpPr/>
          <p:nvPr/>
        </p:nvSpPr>
        <p:spPr>
          <a:xfrm>
            <a:off x="2210472" y="1639992"/>
            <a:ext cx="513000" cy="731116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椭圆 46">
            <a:extLst>
              <a:ext uri="{FF2B5EF4-FFF2-40B4-BE49-F238E27FC236}">
                <a16:creationId xmlns:a16="http://schemas.microsoft.com/office/drawing/2014/main" id="{3D6BA0A7-2C04-42B5-8E36-5F85EB30A532}"/>
              </a:ext>
            </a:extLst>
          </p:cNvPr>
          <p:cNvSpPr/>
          <p:nvPr/>
        </p:nvSpPr>
        <p:spPr>
          <a:xfrm>
            <a:off x="2283881" y="1726019"/>
            <a:ext cx="366182" cy="366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KSO_Shape">
            <a:extLst>
              <a:ext uri="{FF2B5EF4-FFF2-40B4-BE49-F238E27FC236}">
                <a16:creationId xmlns:a16="http://schemas.microsoft.com/office/drawing/2014/main" id="{CF6E318F-3676-4746-8983-58488BB053B4}"/>
              </a:ext>
            </a:extLst>
          </p:cNvPr>
          <p:cNvSpPr/>
          <p:nvPr/>
        </p:nvSpPr>
        <p:spPr>
          <a:xfrm>
            <a:off x="8417172" y="1617764"/>
            <a:ext cx="513000" cy="731116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5" name="椭圆 46">
            <a:extLst>
              <a:ext uri="{FF2B5EF4-FFF2-40B4-BE49-F238E27FC236}">
                <a16:creationId xmlns:a16="http://schemas.microsoft.com/office/drawing/2014/main" id="{11A73D8F-8616-4863-8200-284AE5504C97}"/>
              </a:ext>
            </a:extLst>
          </p:cNvPr>
          <p:cNvSpPr/>
          <p:nvPr/>
        </p:nvSpPr>
        <p:spPr>
          <a:xfrm>
            <a:off x="8490581" y="1703791"/>
            <a:ext cx="366182" cy="366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CD3C9-4F23-4497-B01F-00FCD0812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4413331"/>
            <a:ext cx="4318060" cy="961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6E0C5-1D32-4FB9-8545-EA250DFC4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904" y="3760122"/>
            <a:ext cx="6644793" cy="113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C20DA-ABC2-477A-AB98-C8FD93270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47" y="2789789"/>
            <a:ext cx="2712465" cy="12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8EE9A-0C89-4CB9-9051-31F3B3DB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548680"/>
            <a:ext cx="3414438" cy="17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83C82-FF9F-48BD-9C86-6EEB6721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99562"/>
            <a:ext cx="7101643" cy="6326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8C407-192D-4165-9AB7-42E773AF0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2" y="2850740"/>
            <a:ext cx="1806533" cy="11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7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232715"/>
  <p:tag name="MH_LIBRARY" val="CONTENTS"/>
  <p:tag name="MH_TYPE" val="OTHERS"/>
  <p:tag name="ID" val="5471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620024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620024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525</Words>
  <Application>Microsoft Office PowerPoint</Application>
  <PresentationFormat>Widescreen</PresentationFormat>
  <Paragraphs>122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Antelope H</vt:lpstr>
      <vt:lpstr>C39HrP24DmTt</vt:lpstr>
      <vt:lpstr>思源黑体 CN Bold</vt:lpstr>
      <vt:lpstr>Arial</vt:lpstr>
      <vt:lpstr>Bodoni MT Black</vt:lpstr>
      <vt:lpstr>Britannic Bold</vt:lpstr>
      <vt:lpstr>Broadway</vt:lpstr>
      <vt:lpstr>Calibri</vt:lpstr>
      <vt:lpstr>Calibri Light</vt:lpstr>
      <vt:lpstr>Cambria Math</vt:lpstr>
      <vt:lpstr>Open Sans</vt:lpstr>
      <vt:lpstr>Roboto</vt:lpstr>
      <vt:lpstr>Times New Roman</vt:lpstr>
      <vt:lpstr>Office 主题</vt:lpstr>
      <vt:lpstr>PowerPoint Presentation</vt:lpstr>
      <vt:lpstr>Team</vt:lpstr>
      <vt:lpstr>PowerPoint Presentation</vt:lpstr>
      <vt:lpstr>PowerPoint Presentation</vt:lpstr>
      <vt:lpstr>Challenge in detecting dark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Sinopec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ZHOU RONGZI</cp:lastModifiedBy>
  <cp:revision>166</cp:revision>
  <dcterms:created xsi:type="dcterms:W3CDTF">2016-06-22T08:52:20Z</dcterms:created>
  <dcterms:modified xsi:type="dcterms:W3CDTF">2018-12-31T06:36:19Z</dcterms:modified>
</cp:coreProperties>
</file>